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31"/>
  </p:notesMasterIdLst>
  <p:sldIdLst>
    <p:sldId id="256" r:id="rId2"/>
    <p:sldId id="289" r:id="rId3"/>
    <p:sldId id="257" r:id="rId4"/>
    <p:sldId id="270" r:id="rId5"/>
    <p:sldId id="271" r:id="rId6"/>
    <p:sldId id="272" r:id="rId7"/>
    <p:sldId id="275" r:id="rId8"/>
    <p:sldId id="261" r:id="rId9"/>
    <p:sldId id="276" r:id="rId10"/>
    <p:sldId id="277" r:id="rId11"/>
    <p:sldId id="279" r:id="rId12"/>
    <p:sldId id="278" r:id="rId13"/>
    <p:sldId id="288" r:id="rId14"/>
    <p:sldId id="259" r:id="rId15"/>
    <p:sldId id="266" r:id="rId16"/>
    <p:sldId id="260" r:id="rId17"/>
    <p:sldId id="285" r:id="rId18"/>
    <p:sldId id="286" r:id="rId19"/>
    <p:sldId id="263" r:id="rId20"/>
    <p:sldId id="264" r:id="rId21"/>
    <p:sldId id="265" r:id="rId22"/>
    <p:sldId id="267" r:id="rId23"/>
    <p:sldId id="262" r:id="rId24"/>
    <p:sldId id="280" r:id="rId25"/>
    <p:sldId id="281" r:id="rId26"/>
    <p:sldId id="282" r:id="rId27"/>
    <p:sldId id="290" r:id="rId28"/>
    <p:sldId id="274" r:id="rId29"/>
    <p:sldId id="26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B82FB-DA12-A342-81B4-DAD530967629}" v="3" dt="2019-03-09T16:19:33.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24"/>
    <p:restoredTop sz="80294"/>
  </p:normalViewPr>
  <p:slideViewPr>
    <p:cSldViewPr snapToGrid="0" snapToObjects="1" showGuides="1">
      <p:cViewPr varScale="1">
        <p:scale>
          <a:sx n="88" d="100"/>
          <a:sy n="88" d="100"/>
        </p:scale>
        <p:origin x="102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E0715-B5DC-BF4A-A75C-99D2CBD9150B}" type="datetimeFigureOut">
              <a:rPr lang="en-US" smtClean="0"/>
              <a:t>4/9/19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C4548-0CB7-E540-B58F-23E2A9AAFE07}" type="slidenum">
              <a:rPr lang="en-US" smtClean="0"/>
              <a:t>‹#›</a:t>
            </a:fld>
            <a:endParaRPr lang="en-US"/>
          </a:p>
        </p:txBody>
      </p:sp>
    </p:spTree>
    <p:extLst>
      <p:ext uri="{BB962C8B-B14F-4D97-AF65-F5344CB8AC3E}">
        <p14:creationId xmlns:p14="http://schemas.microsoft.com/office/powerpoint/2010/main" val="376276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Interest Approach:</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flamboyantly-colored mosquito pictured here is known as </a:t>
            </a:r>
            <a:r>
              <a:rPr lang="en-US" sz="1200" b="0" i="1" u="none" strike="noStrike" kern="1200" dirty="0" err="1">
                <a:solidFill>
                  <a:schemeClr val="tx1"/>
                </a:solidFill>
                <a:effectLst/>
                <a:latin typeface="+mn-lt"/>
                <a:ea typeface="+mn-ea"/>
                <a:cs typeface="+mn-cs"/>
              </a:rPr>
              <a:t>Sabethes</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cyaneus</a:t>
            </a:r>
            <a:r>
              <a:rPr lang="en-US" sz="1200" b="0" i="0" u="none" strike="noStrike" kern="1200" dirty="0">
                <a:solidFill>
                  <a:schemeClr val="tx1"/>
                </a:solidFill>
                <a:effectLst/>
                <a:latin typeface="+mn-lt"/>
                <a:ea typeface="+mn-ea"/>
                <a:cs typeface="+mn-cs"/>
              </a:rPr>
              <a:t>, and is a natural inhabitant of the Panamanian forest canopy. This particular specimen, which had landed on the photographer’s hand, was an offspring of a colony of mosquitoes that had been raised in captivity at Ohio State University, and in its larval form, had been sent to the Centers for Disease Control and Prevention (CDC), where it hatched, and was subsequently photographed. Note its brilliant iridescent purple, blue and gold coloration, as well as the large, feather-shaped mass of setae adorning the tibiae of its middle pair of jointed legs. See PHIL 15781, for another view of this mosquito in an environmental setting.</a:t>
            </a:r>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1</a:t>
            </a:fld>
            <a:endParaRPr lang="en-US"/>
          </a:p>
        </p:txBody>
      </p:sp>
    </p:spTree>
    <p:extLst>
      <p:ext uri="{BB962C8B-B14F-4D97-AF65-F5344CB8AC3E}">
        <p14:creationId xmlns:p14="http://schemas.microsoft.com/office/powerpoint/2010/main" val="36575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a:t>
            </a:r>
            <a:r>
              <a:rPr lang="en-US" baseline="0" dirty="0"/>
              <a:t> are their mouthparts called?</a:t>
            </a:r>
            <a:endParaRPr lang="en-US" dirty="0"/>
          </a:p>
          <a:p>
            <a:r>
              <a:rPr lang="en-US" dirty="0"/>
              <a:t>Lay eggs on or near water</a:t>
            </a:r>
          </a:p>
          <a:p>
            <a:r>
              <a:rPr lang="en-US" dirty="0" err="1"/>
              <a:t>Bloodfeeding</a:t>
            </a:r>
            <a:r>
              <a:rPr lang="en-US" dirty="0"/>
              <a:t> behavior</a:t>
            </a:r>
          </a:p>
          <a:p>
            <a:r>
              <a:rPr lang="en-US" baseline="0" dirty="0"/>
              <a:t>Where do immature mosquitoes live</a:t>
            </a:r>
          </a:p>
          <a:p>
            <a:endParaRPr lang="en-US" baseline="0" dirty="0"/>
          </a:p>
          <a:p>
            <a:r>
              <a:rPr lang="en-US" baseline="0" dirty="0"/>
              <a:t>Male and female mosquito picture came from Wikimedia commons https://</a:t>
            </a:r>
            <a:r>
              <a:rPr lang="en-US" baseline="0" dirty="0" err="1"/>
              <a:t>commons.wikimedia.org</a:t>
            </a:r>
            <a:r>
              <a:rPr lang="en-US" baseline="0" dirty="0"/>
              <a:t>/wiki/File:Aedes_aegypti_E-A-Goeldi_1905.jpg. Original is by Emil August </a:t>
            </a:r>
            <a:r>
              <a:rPr lang="en-US" baseline="0" dirty="0" err="1"/>
              <a:t>Goeldi</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10</a:t>
            </a:fld>
            <a:endParaRPr lang="en-US"/>
          </a:p>
        </p:txBody>
      </p:sp>
    </p:spTree>
    <p:extLst>
      <p:ext uri="{BB962C8B-B14F-4D97-AF65-F5344CB8AC3E}">
        <p14:creationId xmlns:p14="http://schemas.microsoft.com/office/powerpoint/2010/main" val="23059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a:t>
            </a:r>
            <a:r>
              <a:rPr lang="en-US" baseline="0" dirty="0"/>
              <a:t> are their mouthparts called?</a:t>
            </a:r>
            <a:endParaRPr lang="en-US" dirty="0"/>
          </a:p>
          <a:p>
            <a:r>
              <a:rPr lang="en-US" dirty="0"/>
              <a:t>Lay eggs on or near water</a:t>
            </a:r>
          </a:p>
          <a:p>
            <a:r>
              <a:rPr lang="en-US" dirty="0" err="1"/>
              <a:t>Bloodfeeding</a:t>
            </a:r>
            <a:r>
              <a:rPr lang="en-US" dirty="0"/>
              <a:t> behavior</a:t>
            </a:r>
          </a:p>
          <a:p>
            <a:r>
              <a:rPr lang="en-US" baseline="0" dirty="0"/>
              <a:t>Where do immature mosquitoes live</a:t>
            </a:r>
            <a:endParaRPr lang="en-US" dirty="0"/>
          </a:p>
          <a:p>
            <a:endParaRPr lang="en-US" dirty="0"/>
          </a:p>
          <a:p>
            <a:r>
              <a:rPr lang="en-US" dirty="0"/>
              <a:t>Sugar-feeding mosquito picture comes from https://</a:t>
            </a:r>
            <a:r>
              <a:rPr lang="en-US" dirty="0" err="1"/>
              <a:t>commons.wikimedia.org</a:t>
            </a:r>
            <a:r>
              <a:rPr lang="en-US" dirty="0"/>
              <a:t>/wiki/</a:t>
            </a:r>
            <a:r>
              <a:rPr lang="en-US" dirty="0" err="1"/>
              <a:t>File:Mosquito_on_Flower.JPG</a:t>
            </a:r>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11</a:t>
            </a:fld>
            <a:endParaRPr lang="en-US"/>
          </a:p>
        </p:txBody>
      </p:sp>
    </p:spTree>
    <p:extLst>
      <p:ext uri="{BB962C8B-B14F-4D97-AF65-F5344CB8AC3E}">
        <p14:creationId xmlns:p14="http://schemas.microsoft.com/office/powerpoint/2010/main" val="13214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wings</a:t>
            </a:r>
          </a:p>
          <a:p>
            <a:r>
              <a:rPr lang="en-US" dirty="0"/>
              <a:t>Lay eggs on or near water</a:t>
            </a:r>
          </a:p>
          <a:p>
            <a:r>
              <a:rPr lang="en-US" dirty="0" err="1"/>
              <a:t>Bloodfeeding</a:t>
            </a:r>
            <a:r>
              <a:rPr lang="en-US" dirty="0"/>
              <a:t> behavior</a:t>
            </a:r>
          </a:p>
          <a:p>
            <a:r>
              <a:rPr lang="en-US" dirty="0"/>
              <a:t>What</a:t>
            </a:r>
            <a:r>
              <a:rPr lang="en-US" baseline="0" dirty="0"/>
              <a:t> are their mouthparts called?</a:t>
            </a:r>
          </a:p>
          <a:p>
            <a:r>
              <a:rPr lang="en-US" baseline="0" dirty="0"/>
              <a:t>Where do immature mosquitoes live</a:t>
            </a:r>
          </a:p>
          <a:p>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12</a:t>
            </a:fld>
            <a:endParaRPr lang="en-US"/>
          </a:p>
        </p:txBody>
      </p:sp>
    </p:spTree>
    <p:extLst>
      <p:ext uri="{BB962C8B-B14F-4D97-AF65-F5344CB8AC3E}">
        <p14:creationId xmlns:p14="http://schemas.microsoft.com/office/powerpoint/2010/main" val="444551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from https://</a:t>
            </a:r>
            <a:r>
              <a:rPr lang="en-US" dirty="0" err="1"/>
              <a:t>commons.wikimedia.org</a:t>
            </a:r>
            <a:r>
              <a:rPr lang="en-US" dirty="0"/>
              <a:t>/wiki/File:Holometabolous_vs._</a:t>
            </a:r>
            <a:r>
              <a:rPr lang="en-US" dirty="0" err="1"/>
              <a:t>Hemimetabolous.svg</a:t>
            </a:r>
            <a:endParaRPr lang="en-US" dirty="0"/>
          </a:p>
        </p:txBody>
      </p:sp>
      <p:sp>
        <p:nvSpPr>
          <p:cNvPr id="4" name="Slide Number Placeholder 3"/>
          <p:cNvSpPr>
            <a:spLocks noGrp="1"/>
          </p:cNvSpPr>
          <p:nvPr>
            <p:ph type="sldNum" sz="quarter" idx="5"/>
          </p:nvPr>
        </p:nvSpPr>
        <p:spPr/>
        <p:txBody>
          <a:bodyPr/>
          <a:lstStyle/>
          <a:p>
            <a:fld id="{3D1C4548-0CB7-E540-B58F-23E2A9AAFE07}" type="slidenum">
              <a:rPr lang="en-US" smtClean="0"/>
              <a:t>14</a:t>
            </a:fld>
            <a:endParaRPr lang="en-US"/>
          </a:p>
        </p:txBody>
      </p:sp>
    </p:spTree>
    <p:extLst>
      <p:ext uri="{BB962C8B-B14F-4D97-AF65-F5344CB8AC3E}">
        <p14:creationId xmlns:p14="http://schemas.microsoft.com/office/powerpoint/2010/main" val="95390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from https://</a:t>
            </a:r>
            <a:r>
              <a:rPr lang="en-US" dirty="0" err="1"/>
              <a:t>commons.wikimedia.org</a:t>
            </a:r>
            <a:r>
              <a:rPr lang="en-US" dirty="0"/>
              <a:t>/wiki/File:Holometabolous_vs._</a:t>
            </a:r>
            <a:r>
              <a:rPr lang="en-US" dirty="0" err="1"/>
              <a:t>Hemimetabolous.svg</a:t>
            </a:r>
            <a:endParaRPr lang="en-US" dirty="0"/>
          </a:p>
        </p:txBody>
      </p:sp>
      <p:sp>
        <p:nvSpPr>
          <p:cNvPr id="4" name="Slide Number Placeholder 3"/>
          <p:cNvSpPr>
            <a:spLocks noGrp="1"/>
          </p:cNvSpPr>
          <p:nvPr>
            <p:ph type="sldNum" sz="quarter" idx="5"/>
          </p:nvPr>
        </p:nvSpPr>
        <p:spPr/>
        <p:txBody>
          <a:bodyPr/>
          <a:lstStyle/>
          <a:p>
            <a:fld id="{3D1C4548-0CB7-E540-B58F-23E2A9AAFE07}" type="slidenum">
              <a:rPr lang="en-US" smtClean="0"/>
              <a:t>15</a:t>
            </a:fld>
            <a:endParaRPr lang="en-US"/>
          </a:p>
        </p:txBody>
      </p:sp>
    </p:spTree>
    <p:extLst>
      <p:ext uri="{BB962C8B-B14F-4D97-AF65-F5344CB8AC3E}">
        <p14:creationId xmlns:p14="http://schemas.microsoft.com/office/powerpoint/2010/main" val="345572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mosquito species in FL</a:t>
            </a:r>
          </a:p>
          <a:p>
            <a:r>
              <a:rPr lang="en-US" dirty="0"/>
              <a:t>3,500</a:t>
            </a:r>
            <a:r>
              <a:rPr lang="en-US" baseline="0" dirty="0"/>
              <a:t> in the whole world</a:t>
            </a:r>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23</a:t>
            </a:fld>
            <a:endParaRPr lang="en-US"/>
          </a:p>
        </p:txBody>
      </p:sp>
    </p:spTree>
    <p:extLst>
      <p:ext uri="{BB962C8B-B14F-4D97-AF65-F5344CB8AC3E}">
        <p14:creationId xmlns:p14="http://schemas.microsoft.com/office/powerpoint/2010/main" val="741776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mosquito species in FL</a:t>
            </a:r>
          </a:p>
          <a:p>
            <a:r>
              <a:rPr lang="en-US" dirty="0"/>
              <a:t>3,500</a:t>
            </a:r>
            <a:r>
              <a:rPr lang="en-US" baseline="0" dirty="0"/>
              <a:t> in the whole world</a:t>
            </a:r>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24</a:t>
            </a:fld>
            <a:endParaRPr lang="en-US"/>
          </a:p>
        </p:txBody>
      </p:sp>
    </p:spTree>
    <p:extLst>
      <p:ext uri="{BB962C8B-B14F-4D97-AF65-F5344CB8AC3E}">
        <p14:creationId xmlns:p14="http://schemas.microsoft.com/office/powerpoint/2010/main" val="1220690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mosquito species in FL</a:t>
            </a:r>
          </a:p>
          <a:p>
            <a:r>
              <a:rPr lang="en-US" dirty="0"/>
              <a:t>3,500</a:t>
            </a:r>
            <a:r>
              <a:rPr lang="en-US" baseline="0" dirty="0"/>
              <a:t> in the whole world</a:t>
            </a:r>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25</a:t>
            </a:fld>
            <a:endParaRPr lang="en-US"/>
          </a:p>
        </p:txBody>
      </p:sp>
    </p:spTree>
    <p:extLst>
      <p:ext uri="{BB962C8B-B14F-4D97-AF65-F5344CB8AC3E}">
        <p14:creationId xmlns:p14="http://schemas.microsoft.com/office/powerpoint/2010/main" val="1246246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mosquito species in FL</a:t>
            </a:r>
          </a:p>
          <a:p>
            <a:r>
              <a:rPr lang="en-US" dirty="0"/>
              <a:t>3,500</a:t>
            </a:r>
            <a:r>
              <a:rPr lang="en-US" baseline="0" dirty="0"/>
              <a:t> in the whole world</a:t>
            </a:r>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26</a:t>
            </a:fld>
            <a:endParaRPr lang="en-US"/>
          </a:p>
        </p:txBody>
      </p:sp>
    </p:spTree>
    <p:extLst>
      <p:ext uri="{BB962C8B-B14F-4D97-AF65-F5344CB8AC3E}">
        <p14:creationId xmlns:p14="http://schemas.microsoft.com/office/powerpoint/2010/main" val="546159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C4548-0CB7-E540-B58F-23E2A9AAFE07}" type="slidenum">
              <a:rPr lang="en-US" smtClean="0"/>
              <a:t>27</a:t>
            </a:fld>
            <a:endParaRPr lang="en-US"/>
          </a:p>
        </p:txBody>
      </p:sp>
    </p:spTree>
    <p:extLst>
      <p:ext uri="{BB962C8B-B14F-4D97-AF65-F5344CB8AC3E}">
        <p14:creationId xmlns:p14="http://schemas.microsoft.com/office/powerpoint/2010/main" val="111886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Interest Approach:</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flamboyantly-colored mosquito pictured here is known as </a:t>
            </a:r>
            <a:r>
              <a:rPr lang="en-US" sz="1200" b="0" i="1" u="none" strike="noStrike" kern="1200" dirty="0" err="1">
                <a:solidFill>
                  <a:schemeClr val="tx1"/>
                </a:solidFill>
                <a:effectLst/>
                <a:latin typeface="+mn-lt"/>
                <a:ea typeface="+mn-ea"/>
                <a:cs typeface="+mn-cs"/>
              </a:rPr>
              <a:t>Sabethes</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cyaneus</a:t>
            </a:r>
            <a:r>
              <a:rPr lang="en-US" sz="1200" b="0" i="0" u="none" strike="noStrike" kern="1200" dirty="0">
                <a:solidFill>
                  <a:schemeClr val="tx1"/>
                </a:solidFill>
                <a:effectLst/>
                <a:latin typeface="+mn-lt"/>
                <a:ea typeface="+mn-ea"/>
                <a:cs typeface="+mn-cs"/>
              </a:rPr>
              <a:t>, and is a natural inhabitant of the Panamanian forest canopy. This particular specimen, which had landed on the photographer’s hand, was an offspring of a colony of mosquitoes that had been raised in captivity at Ohio State University, and in its larval form, had been sent to the Centers for Disease Control and Prevention (CDC), where it hatched, and was subsequently photographed. Note its brilliant iridescent purple, blue and gold coloration, as well as the large, feather-shaped mass of setae adorning the tibiae of its middle pair of jointed legs. See PHIL 15781, for another view of this mosquito in an environmental setting.</a:t>
            </a:r>
            <a:endParaRPr lang="en-US" dirty="0"/>
          </a:p>
          <a:p>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2</a:t>
            </a:fld>
            <a:endParaRPr lang="en-US"/>
          </a:p>
        </p:txBody>
      </p:sp>
    </p:spTree>
    <p:extLst>
      <p:ext uri="{BB962C8B-B14F-4D97-AF65-F5344CB8AC3E}">
        <p14:creationId xmlns:p14="http://schemas.microsoft.com/office/powerpoint/2010/main" val="195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an insect an insect?</a:t>
            </a:r>
          </a:p>
          <a:p>
            <a:r>
              <a:rPr lang="en-US" dirty="0"/>
              <a:t>They have 6 legs</a:t>
            </a:r>
          </a:p>
          <a:p>
            <a:r>
              <a:rPr lang="en-US" sz="1200" b="0" i="0" u="none" strike="noStrike" kern="1200" dirty="0">
                <a:solidFill>
                  <a:schemeClr val="tx1"/>
                </a:solidFill>
                <a:effectLst/>
                <a:latin typeface="+mn-lt"/>
                <a:ea typeface="+mn-ea"/>
                <a:cs typeface="+mn-cs"/>
              </a:rPr>
              <a:t>Photograph by Luis F. </a:t>
            </a:r>
            <a:r>
              <a:rPr lang="en-US" sz="1200" b="0" i="0" u="none" strike="noStrike" kern="1200" dirty="0" err="1">
                <a:solidFill>
                  <a:schemeClr val="tx1"/>
                </a:solidFill>
                <a:effectLst/>
                <a:latin typeface="+mn-lt"/>
                <a:ea typeface="+mn-ea"/>
                <a:cs typeface="+mn-cs"/>
              </a:rPr>
              <a:t>Aristizábal</a:t>
            </a:r>
            <a:r>
              <a:rPr lang="en-US" sz="1200" b="0" i="0" u="none" strike="noStrike" kern="1200" dirty="0">
                <a:solidFill>
                  <a:schemeClr val="tx1"/>
                </a:solidFill>
                <a:effectLst/>
                <a:latin typeface="+mn-lt"/>
                <a:ea typeface="+mn-ea"/>
                <a:cs typeface="+mn-cs"/>
              </a:rPr>
              <a:t>, University of Florida.</a:t>
            </a:r>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3</a:t>
            </a:fld>
            <a:endParaRPr lang="en-US"/>
          </a:p>
        </p:txBody>
      </p:sp>
    </p:spTree>
    <p:extLst>
      <p:ext uri="{BB962C8B-B14F-4D97-AF65-F5344CB8AC3E}">
        <p14:creationId xmlns:p14="http://schemas.microsoft.com/office/powerpoint/2010/main" val="1889967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also have an exoskeleton</a:t>
            </a:r>
          </a:p>
          <a:p>
            <a:endParaRPr lang="en-US" dirty="0"/>
          </a:p>
          <a:p>
            <a:r>
              <a:rPr lang="en-US" dirty="0"/>
              <a:t>Human skeleton graphic from https://</a:t>
            </a:r>
            <a:r>
              <a:rPr lang="en-US" dirty="0" err="1"/>
              <a:t>www.freepik.com</a:t>
            </a:r>
            <a:r>
              <a:rPr lang="en-US" dirty="0"/>
              <a:t>/free-photos-vectors/skeleton</a:t>
            </a:r>
          </a:p>
          <a:p>
            <a:r>
              <a:rPr lang="en-US" dirty="0"/>
              <a:t>Cicada photo came from https://</a:t>
            </a:r>
            <a:r>
              <a:rPr lang="en-US" dirty="0" err="1"/>
              <a:t>pixabay.com</a:t>
            </a:r>
            <a:r>
              <a:rPr lang="en-US" dirty="0"/>
              <a:t>/</a:t>
            </a:r>
            <a:r>
              <a:rPr lang="en-US" dirty="0" err="1"/>
              <a:t>en</a:t>
            </a:r>
            <a:r>
              <a:rPr lang="en-US" dirty="0"/>
              <a:t>/cicada-molting-ecdysis-shell-2222978/ and no attribution is required for the photo.</a:t>
            </a:r>
          </a:p>
        </p:txBody>
      </p:sp>
      <p:sp>
        <p:nvSpPr>
          <p:cNvPr id="4" name="Slide Number Placeholder 3"/>
          <p:cNvSpPr>
            <a:spLocks noGrp="1"/>
          </p:cNvSpPr>
          <p:nvPr>
            <p:ph type="sldNum" sz="quarter" idx="10"/>
          </p:nvPr>
        </p:nvSpPr>
        <p:spPr/>
        <p:txBody>
          <a:bodyPr/>
          <a:lstStyle/>
          <a:p>
            <a:fld id="{3D1C4548-0CB7-E540-B58F-23E2A9AAFE07}" type="slidenum">
              <a:rPr lang="en-US" smtClean="0"/>
              <a:t>4</a:t>
            </a:fld>
            <a:endParaRPr lang="en-US"/>
          </a:p>
        </p:txBody>
      </p:sp>
    </p:spTree>
    <p:extLst>
      <p:ext uri="{BB962C8B-B14F-4D97-AF65-F5344CB8AC3E}">
        <p14:creationId xmlns:p14="http://schemas.microsoft.com/office/powerpoint/2010/main" val="510768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major body parts</a:t>
            </a:r>
          </a:p>
        </p:txBody>
      </p:sp>
      <p:sp>
        <p:nvSpPr>
          <p:cNvPr id="4" name="Slide Number Placeholder 3"/>
          <p:cNvSpPr>
            <a:spLocks noGrp="1"/>
          </p:cNvSpPr>
          <p:nvPr>
            <p:ph type="sldNum" sz="quarter" idx="10"/>
          </p:nvPr>
        </p:nvSpPr>
        <p:spPr/>
        <p:txBody>
          <a:bodyPr/>
          <a:lstStyle/>
          <a:p>
            <a:fld id="{3D1C4548-0CB7-E540-B58F-23E2A9AAFE07}" type="slidenum">
              <a:rPr lang="en-US" smtClean="0"/>
              <a:t>5</a:t>
            </a:fld>
            <a:endParaRPr lang="en-US"/>
          </a:p>
        </p:txBody>
      </p:sp>
    </p:spTree>
    <p:extLst>
      <p:ext uri="{BB962C8B-B14F-4D97-AF65-F5344CB8AC3E}">
        <p14:creationId xmlns:p14="http://schemas.microsoft.com/office/powerpoint/2010/main" val="336263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Exoskeleton</a:t>
            </a:r>
          </a:p>
          <a:p>
            <a:r>
              <a:rPr lang="en-US" dirty="0"/>
              <a:t>6 legs</a:t>
            </a:r>
          </a:p>
          <a:p>
            <a:r>
              <a:rPr lang="en-US" dirty="0"/>
              <a:t>3 major body parts</a:t>
            </a:r>
          </a:p>
        </p:txBody>
      </p:sp>
      <p:sp>
        <p:nvSpPr>
          <p:cNvPr id="4" name="Slide Number Placeholder 3"/>
          <p:cNvSpPr>
            <a:spLocks noGrp="1"/>
          </p:cNvSpPr>
          <p:nvPr>
            <p:ph type="sldNum" sz="quarter" idx="10"/>
          </p:nvPr>
        </p:nvSpPr>
        <p:spPr/>
        <p:txBody>
          <a:bodyPr/>
          <a:lstStyle/>
          <a:p>
            <a:fld id="{3D1C4548-0CB7-E540-B58F-23E2A9AAFE07}" type="slidenum">
              <a:rPr lang="en-US" smtClean="0"/>
              <a:t>6</a:t>
            </a:fld>
            <a:endParaRPr lang="en-US"/>
          </a:p>
        </p:txBody>
      </p:sp>
    </p:spTree>
    <p:extLst>
      <p:ext uri="{BB962C8B-B14F-4D97-AF65-F5344CB8AC3E}">
        <p14:creationId xmlns:p14="http://schemas.microsoft.com/office/powerpoint/2010/main" val="1573291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wings</a:t>
            </a:r>
          </a:p>
          <a:p>
            <a:r>
              <a:rPr lang="en-US" dirty="0"/>
              <a:t>Lay eggs on or near water</a:t>
            </a:r>
          </a:p>
          <a:p>
            <a:r>
              <a:rPr lang="en-US" dirty="0" err="1"/>
              <a:t>Bloodfeeding</a:t>
            </a:r>
            <a:r>
              <a:rPr lang="en-US" dirty="0"/>
              <a:t> behavior</a:t>
            </a:r>
          </a:p>
          <a:p>
            <a:r>
              <a:rPr lang="en-US" dirty="0"/>
              <a:t>What</a:t>
            </a:r>
            <a:r>
              <a:rPr lang="en-US" baseline="0" dirty="0"/>
              <a:t> are their mouthparts called?</a:t>
            </a:r>
          </a:p>
          <a:p>
            <a:r>
              <a:rPr lang="en-US" baseline="0" dirty="0"/>
              <a:t>Where do immature mosquitoes live</a:t>
            </a:r>
          </a:p>
          <a:p>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7</a:t>
            </a:fld>
            <a:endParaRPr lang="en-US"/>
          </a:p>
        </p:txBody>
      </p:sp>
    </p:spTree>
    <p:extLst>
      <p:ext uri="{BB962C8B-B14F-4D97-AF65-F5344CB8AC3E}">
        <p14:creationId xmlns:p14="http://schemas.microsoft.com/office/powerpoint/2010/main" val="142909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wings</a:t>
            </a:r>
          </a:p>
          <a:p>
            <a:r>
              <a:rPr lang="en-US" dirty="0"/>
              <a:t>Lay eggs on or near water</a:t>
            </a:r>
          </a:p>
          <a:p>
            <a:r>
              <a:rPr lang="en-US" dirty="0" err="1"/>
              <a:t>Bloodfeeding</a:t>
            </a:r>
            <a:r>
              <a:rPr lang="en-US" dirty="0"/>
              <a:t> behavior</a:t>
            </a:r>
          </a:p>
          <a:p>
            <a:r>
              <a:rPr lang="en-US" dirty="0"/>
              <a:t>What</a:t>
            </a:r>
            <a:r>
              <a:rPr lang="en-US" baseline="0" dirty="0"/>
              <a:t> are their mouthparts called?</a:t>
            </a:r>
          </a:p>
          <a:p>
            <a:r>
              <a:rPr lang="en-US" baseline="0" dirty="0"/>
              <a:t>Where do immature mosquitoes live</a:t>
            </a:r>
          </a:p>
          <a:p>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8</a:t>
            </a:fld>
            <a:endParaRPr lang="en-US"/>
          </a:p>
        </p:txBody>
      </p:sp>
    </p:spTree>
    <p:extLst>
      <p:ext uri="{BB962C8B-B14F-4D97-AF65-F5344CB8AC3E}">
        <p14:creationId xmlns:p14="http://schemas.microsoft.com/office/powerpoint/2010/main" val="90800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wings</a:t>
            </a:r>
          </a:p>
          <a:p>
            <a:r>
              <a:rPr lang="en-US" dirty="0"/>
              <a:t>Lay eggs on or near water</a:t>
            </a:r>
          </a:p>
          <a:p>
            <a:r>
              <a:rPr lang="en-US" dirty="0" err="1"/>
              <a:t>Bloodfeeding</a:t>
            </a:r>
            <a:r>
              <a:rPr lang="en-US" dirty="0"/>
              <a:t> behavior</a:t>
            </a:r>
          </a:p>
          <a:p>
            <a:r>
              <a:rPr lang="en-US" dirty="0"/>
              <a:t>What</a:t>
            </a:r>
            <a:r>
              <a:rPr lang="en-US" baseline="0" dirty="0"/>
              <a:t> are their mouthparts called?</a:t>
            </a:r>
          </a:p>
          <a:p>
            <a:r>
              <a:rPr lang="en-US" baseline="0" dirty="0"/>
              <a:t>Where do immature mosquitoes live</a:t>
            </a:r>
          </a:p>
          <a:p>
            <a:endParaRPr lang="en-US" dirty="0"/>
          </a:p>
        </p:txBody>
      </p:sp>
      <p:sp>
        <p:nvSpPr>
          <p:cNvPr id="4" name="Slide Number Placeholder 3"/>
          <p:cNvSpPr>
            <a:spLocks noGrp="1"/>
          </p:cNvSpPr>
          <p:nvPr>
            <p:ph type="sldNum" sz="quarter" idx="10"/>
          </p:nvPr>
        </p:nvSpPr>
        <p:spPr/>
        <p:txBody>
          <a:bodyPr/>
          <a:lstStyle/>
          <a:p>
            <a:fld id="{3D1C4548-0CB7-E540-B58F-23E2A9AAFE07}" type="slidenum">
              <a:rPr lang="en-US" smtClean="0"/>
              <a:t>9</a:t>
            </a:fld>
            <a:endParaRPr lang="en-US"/>
          </a:p>
        </p:txBody>
      </p:sp>
    </p:spTree>
    <p:extLst>
      <p:ext uri="{BB962C8B-B14F-4D97-AF65-F5344CB8AC3E}">
        <p14:creationId xmlns:p14="http://schemas.microsoft.com/office/powerpoint/2010/main" val="1080447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8875-36BF-8E45-9572-A3E41CA78F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4FE8B-7372-FC4B-B0FB-BFF47C865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B22E0-FB69-394B-8A9F-15C00A2251E8}"/>
              </a:ext>
            </a:extLst>
          </p:cNvPr>
          <p:cNvSpPr>
            <a:spLocks noGrp="1"/>
          </p:cNvSpPr>
          <p:nvPr>
            <p:ph type="dt" sz="half" idx="10"/>
          </p:nvPr>
        </p:nvSpPr>
        <p:spPr/>
        <p:txBody>
          <a:bodyPr/>
          <a:lstStyle/>
          <a:p>
            <a:fld id="{B61BEF0D-F0BB-DE4B-95CE-6DB70DBA9567}" type="datetimeFigureOut">
              <a:rPr lang="en-US" smtClean="0"/>
              <a:pPr/>
              <a:t>4/9/19</a:t>
            </a:fld>
            <a:endParaRPr lang="en-US" dirty="0"/>
          </a:p>
        </p:txBody>
      </p:sp>
      <p:sp>
        <p:nvSpPr>
          <p:cNvPr id="5" name="Footer Placeholder 4">
            <a:extLst>
              <a:ext uri="{FF2B5EF4-FFF2-40B4-BE49-F238E27FC236}">
                <a16:creationId xmlns:a16="http://schemas.microsoft.com/office/drawing/2014/main" id="{AFC170CE-B383-0749-9D21-7B85049554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7571CD-7699-7B42-BADC-B086B069D63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166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CA3B-8CCD-A742-9156-3E10FBCA74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D51AB5-1CBA-BD4E-A267-CEDEE93C10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A7482-0FF1-6A43-B293-B33B93A6BD73}"/>
              </a:ext>
            </a:extLst>
          </p:cNvPr>
          <p:cNvSpPr>
            <a:spLocks noGrp="1"/>
          </p:cNvSpPr>
          <p:nvPr>
            <p:ph type="dt" sz="half" idx="10"/>
          </p:nvPr>
        </p:nvSpPr>
        <p:spPr/>
        <p:txBody>
          <a:bodyPr/>
          <a:lstStyle/>
          <a:p>
            <a:fld id="{55C6B4A9-1611-4792-9094-5F34BCA07E0B}" type="datetimeFigureOut">
              <a:rPr lang="en-US" smtClean="0"/>
              <a:t>4/9/19</a:t>
            </a:fld>
            <a:endParaRPr lang="en-US" dirty="0"/>
          </a:p>
        </p:txBody>
      </p:sp>
      <p:sp>
        <p:nvSpPr>
          <p:cNvPr id="5" name="Footer Placeholder 4">
            <a:extLst>
              <a:ext uri="{FF2B5EF4-FFF2-40B4-BE49-F238E27FC236}">
                <a16:creationId xmlns:a16="http://schemas.microsoft.com/office/drawing/2014/main" id="{98336D0E-9851-D947-A7A2-32547268DA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B5CDEF-C143-5843-A728-BB3145DEC41C}"/>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53262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9784F-3D01-D240-A16C-174FB14FBD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463EDA-402A-5247-855E-0C111E8696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CEA89-9629-B446-BC07-BCDDEE058B35}"/>
              </a:ext>
            </a:extLst>
          </p:cNvPr>
          <p:cNvSpPr>
            <a:spLocks noGrp="1"/>
          </p:cNvSpPr>
          <p:nvPr>
            <p:ph type="dt" sz="half" idx="10"/>
          </p:nvPr>
        </p:nvSpPr>
        <p:spPr/>
        <p:txBody>
          <a:bodyPr/>
          <a:lstStyle/>
          <a:p>
            <a:fld id="{B61BEF0D-F0BB-DE4B-95CE-6DB70DBA9567}" type="datetimeFigureOut">
              <a:rPr lang="en-US" smtClean="0"/>
              <a:pPr/>
              <a:t>4/9/19</a:t>
            </a:fld>
            <a:endParaRPr lang="en-US" dirty="0"/>
          </a:p>
        </p:txBody>
      </p:sp>
      <p:sp>
        <p:nvSpPr>
          <p:cNvPr id="5" name="Footer Placeholder 4">
            <a:extLst>
              <a:ext uri="{FF2B5EF4-FFF2-40B4-BE49-F238E27FC236}">
                <a16:creationId xmlns:a16="http://schemas.microsoft.com/office/drawing/2014/main" id="{5C78CADD-901E-7546-B94A-20D9E68E5F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FF18AE-3A80-4640-A55E-C4E9C9544F7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934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E217-9C49-7842-A5A3-67D7B4C62A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D7EAF-D274-444C-AC9D-89166BAB5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6D6A8-E3A3-5243-BE61-86BC26F7AC7D}"/>
              </a:ext>
            </a:extLst>
          </p:cNvPr>
          <p:cNvSpPr>
            <a:spLocks noGrp="1"/>
          </p:cNvSpPr>
          <p:nvPr>
            <p:ph type="dt" sz="half" idx="10"/>
          </p:nvPr>
        </p:nvSpPr>
        <p:spPr/>
        <p:txBody>
          <a:bodyPr/>
          <a:lstStyle/>
          <a:p>
            <a:fld id="{B61BEF0D-F0BB-DE4B-95CE-6DB70DBA9567}" type="datetimeFigureOut">
              <a:rPr lang="en-US" smtClean="0"/>
              <a:pPr/>
              <a:t>4/9/19</a:t>
            </a:fld>
            <a:endParaRPr lang="en-US" dirty="0"/>
          </a:p>
        </p:txBody>
      </p:sp>
      <p:sp>
        <p:nvSpPr>
          <p:cNvPr id="5" name="Footer Placeholder 4">
            <a:extLst>
              <a:ext uri="{FF2B5EF4-FFF2-40B4-BE49-F238E27FC236}">
                <a16:creationId xmlns:a16="http://schemas.microsoft.com/office/drawing/2014/main" id="{A4DC1DD5-CFDA-7A44-804B-07A3CEBD79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C0A878-A48D-C04A-AC15-CA7FD448AFA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146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B9DF-4B67-7342-861F-012EC0656E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72DB49-5FF4-654F-9882-FE86041EF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41BD4-A6C9-FA45-8B4A-174F1FBAF17E}"/>
              </a:ext>
            </a:extLst>
          </p:cNvPr>
          <p:cNvSpPr>
            <a:spLocks noGrp="1"/>
          </p:cNvSpPr>
          <p:nvPr>
            <p:ph type="dt" sz="half" idx="10"/>
          </p:nvPr>
        </p:nvSpPr>
        <p:spPr/>
        <p:txBody>
          <a:bodyPr/>
          <a:lstStyle/>
          <a:p>
            <a:fld id="{B61BEF0D-F0BB-DE4B-95CE-6DB70DBA9567}" type="datetimeFigureOut">
              <a:rPr lang="en-US" smtClean="0"/>
              <a:pPr/>
              <a:t>4/9/19</a:t>
            </a:fld>
            <a:endParaRPr lang="en-US" dirty="0"/>
          </a:p>
        </p:txBody>
      </p:sp>
      <p:sp>
        <p:nvSpPr>
          <p:cNvPr id="5" name="Footer Placeholder 4">
            <a:extLst>
              <a:ext uri="{FF2B5EF4-FFF2-40B4-BE49-F238E27FC236}">
                <a16:creationId xmlns:a16="http://schemas.microsoft.com/office/drawing/2014/main" id="{9BEBBC85-E6DD-8B47-9B8A-7E3362EFE1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BE6C2D-2890-1A4A-9FD0-3E0E9DE7792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92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AAC9-7FD5-4042-A500-E13B19687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FEAC11-2D43-6446-B176-3DC60899D6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1FE775-277E-4147-8A8F-F242804EDB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87840-E44D-9F44-AEE9-75E9D9A97280}"/>
              </a:ext>
            </a:extLst>
          </p:cNvPr>
          <p:cNvSpPr>
            <a:spLocks noGrp="1"/>
          </p:cNvSpPr>
          <p:nvPr>
            <p:ph type="dt" sz="half" idx="10"/>
          </p:nvPr>
        </p:nvSpPr>
        <p:spPr/>
        <p:txBody>
          <a:bodyPr/>
          <a:lstStyle/>
          <a:p>
            <a:fld id="{EB712588-04B1-427B-82EE-E8DB90309F08}" type="datetimeFigureOut">
              <a:rPr lang="en-US" smtClean="0"/>
              <a:t>4/9/19</a:t>
            </a:fld>
            <a:endParaRPr lang="en-US" dirty="0"/>
          </a:p>
        </p:txBody>
      </p:sp>
      <p:sp>
        <p:nvSpPr>
          <p:cNvPr id="6" name="Footer Placeholder 5">
            <a:extLst>
              <a:ext uri="{FF2B5EF4-FFF2-40B4-BE49-F238E27FC236}">
                <a16:creationId xmlns:a16="http://schemas.microsoft.com/office/drawing/2014/main" id="{55D0DC13-6C1C-9B47-BC06-0F4FA45819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7F43AD-A91A-8240-A5CE-69B3FBF8FAF6}"/>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24284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7188-0A88-934E-AE9E-58EBFA61A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39BFA7-7218-0D41-98ED-647889ADFE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D45B2-7D77-954C-A78A-0157164635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257E05-B562-D643-B4E9-1111A7D4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44E0B6-6689-7443-8558-B76EEE5CB5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490439-076F-0F4A-8975-396A0FAA8788}"/>
              </a:ext>
            </a:extLst>
          </p:cNvPr>
          <p:cNvSpPr>
            <a:spLocks noGrp="1"/>
          </p:cNvSpPr>
          <p:nvPr>
            <p:ph type="dt" sz="half" idx="10"/>
          </p:nvPr>
        </p:nvSpPr>
        <p:spPr/>
        <p:txBody>
          <a:bodyPr/>
          <a:lstStyle/>
          <a:p>
            <a:fld id="{B61BEF0D-F0BB-DE4B-95CE-6DB70DBA9567}" type="datetimeFigureOut">
              <a:rPr lang="en-US" smtClean="0"/>
              <a:pPr/>
              <a:t>4/9/19</a:t>
            </a:fld>
            <a:endParaRPr lang="en-US" dirty="0"/>
          </a:p>
        </p:txBody>
      </p:sp>
      <p:sp>
        <p:nvSpPr>
          <p:cNvPr id="8" name="Footer Placeholder 7">
            <a:extLst>
              <a:ext uri="{FF2B5EF4-FFF2-40B4-BE49-F238E27FC236}">
                <a16:creationId xmlns:a16="http://schemas.microsoft.com/office/drawing/2014/main" id="{F385CAAC-4240-B549-AE53-551CAF10AA3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F6C0F20-984A-4E49-A70D-0C7E91091EC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060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47A8-3A80-BC4D-8C1E-055B78F2C9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9E4DB0-B9BE-1640-B666-4A743BA8CBFB}"/>
              </a:ext>
            </a:extLst>
          </p:cNvPr>
          <p:cNvSpPr>
            <a:spLocks noGrp="1"/>
          </p:cNvSpPr>
          <p:nvPr>
            <p:ph type="dt" sz="half" idx="10"/>
          </p:nvPr>
        </p:nvSpPr>
        <p:spPr/>
        <p:txBody>
          <a:bodyPr/>
          <a:lstStyle/>
          <a:p>
            <a:fld id="{B61BEF0D-F0BB-DE4B-95CE-6DB70DBA9567}" type="datetimeFigureOut">
              <a:rPr lang="en-US" smtClean="0"/>
              <a:pPr/>
              <a:t>4/9/19</a:t>
            </a:fld>
            <a:endParaRPr lang="en-US" dirty="0"/>
          </a:p>
        </p:txBody>
      </p:sp>
      <p:sp>
        <p:nvSpPr>
          <p:cNvPr id="4" name="Footer Placeholder 3">
            <a:extLst>
              <a:ext uri="{FF2B5EF4-FFF2-40B4-BE49-F238E27FC236}">
                <a16:creationId xmlns:a16="http://schemas.microsoft.com/office/drawing/2014/main" id="{B8BF2251-2A5E-034D-B195-ABDAA95E6F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BD23F3B-904E-1F41-B463-1DFD28A010A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4218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8B755-136B-DE47-91BF-828D1E847B43}"/>
              </a:ext>
            </a:extLst>
          </p:cNvPr>
          <p:cNvSpPr>
            <a:spLocks noGrp="1"/>
          </p:cNvSpPr>
          <p:nvPr>
            <p:ph type="dt" sz="half" idx="10"/>
          </p:nvPr>
        </p:nvSpPr>
        <p:spPr/>
        <p:txBody>
          <a:bodyPr/>
          <a:lstStyle/>
          <a:p>
            <a:fld id="{B61BEF0D-F0BB-DE4B-95CE-6DB70DBA9567}" type="datetimeFigureOut">
              <a:rPr lang="en-US" smtClean="0"/>
              <a:pPr/>
              <a:t>4/9/19</a:t>
            </a:fld>
            <a:endParaRPr lang="en-US" dirty="0"/>
          </a:p>
        </p:txBody>
      </p:sp>
      <p:sp>
        <p:nvSpPr>
          <p:cNvPr id="3" name="Footer Placeholder 2">
            <a:extLst>
              <a:ext uri="{FF2B5EF4-FFF2-40B4-BE49-F238E27FC236}">
                <a16:creationId xmlns:a16="http://schemas.microsoft.com/office/drawing/2014/main" id="{9BC95583-F3B4-5649-B10D-8570323D75E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6B7186D-0DBB-3F4E-ABC7-83E376987B5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974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F7B5-CF48-7D49-AE36-E72DABAEFC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21F0B3-4EE1-654E-8372-087D783808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33CBE9-E89C-E240-A13F-19F3AD5C9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5B4547-EE1C-984D-9EA0-00861525AA3E}"/>
              </a:ext>
            </a:extLst>
          </p:cNvPr>
          <p:cNvSpPr>
            <a:spLocks noGrp="1"/>
          </p:cNvSpPr>
          <p:nvPr>
            <p:ph type="dt" sz="half" idx="10"/>
          </p:nvPr>
        </p:nvSpPr>
        <p:spPr/>
        <p:txBody>
          <a:bodyPr/>
          <a:lstStyle/>
          <a:p>
            <a:fld id="{42A54C80-263E-416B-A8E0-580EDEADCBDC}" type="datetimeFigureOut">
              <a:rPr lang="en-US" smtClean="0"/>
              <a:t>4/9/19</a:t>
            </a:fld>
            <a:endParaRPr lang="en-US" dirty="0"/>
          </a:p>
        </p:txBody>
      </p:sp>
      <p:sp>
        <p:nvSpPr>
          <p:cNvPr id="6" name="Footer Placeholder 5">
            <a:extLst>
              <a:ext uri="{FF2B5EF4-FFF2-40B4-BE49-F238E27FC236}">
                <a16:creationId xmlns:a16="http://schemas.microsoft.com/office/drawing/2014/main" id="{4574BE95-CE9C-3440-A5BF-06B98DA175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669B01-ECD9-CA4D-8EF7-C965A07E7D45}"/>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62953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EFA8-4AF0-5944-8839-6B249AF71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6B59BD-ED2E-C841-AA55-63721824B4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82FB7A-E1A5-1042-AC1A-6811885CE6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4AD04C-EE5A-A248-9CDA-0F1B8E669A3F}"/>
              </a:ext>
            </a:extLst>
          </p:cNvPr>
          <p:cNvSpPr>
            <a:spLocks noGrp="1"/>
          </p:cNvSpPr>
          <p:nvPr>
            <p:ph type="dt" sz="half" idx="10"/>
          </p:nvPr>
        </p:nvSpPr>
        <p:spPr/>
        <p:txBody>
          <a:bodyPr/>
          <a:lstStyle/>
          <a:p>
            <a:fld id="{B61BEF0D-F0BB-DE4B-95CE-6DB70DBA9567}" type="datetimeFigureOut">
              <a:rPr lang="en-US" smtClean="0"/>
              <a:pPr/>
              <a:t>4/9/19</a:t>
            </a:fld>
            <a:endParaRPr lang="en-US" dirty="0"/>
          </a:p>
        </p:txBody>
      </p:sp>
      <p:sp>
        <p:nvSpPr>
          <p:cNvPr id="6" name="Footer Placeholder 5">
            <a:extLst>
              <a:ext uri="{FF2B5EF4-FFF2-40B4-BE49-F238E27FC236}">
                <a16:creationId xmlns:a16="http://schemas.microsoft.com/office/drawing/2014/main" id="{3CCF461F-86F7-BC46-88F1-8DC3F72ABC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745B20-9119-BC4A-9EDB-62A34898EE9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041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EBA1F-F191-2646-BD93-18138A87F2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5C0FE1-DC6D-D945-9D80-07F5B5143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0A1CF-D2A7-954E-866C-FAD7167E6D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4/9/19</a:t>
            </a:fld>
            <a:endParaRPr lang="en-US" dirty="0"/>
          </a:p>
        </p:txBody>
      </p:sp>
      <p:sp>
        <p:nvSpPr>
          <p:cNvPr id="5" name="Footer Placeholder 4">
            <a:extLst>
              <a:ext uri="{FF2B5EF4-FFF2-40B4-BE49-F238E27FC236}">
                <a16:creationId xmlns:a16="http://schemas.microsoft.com/office/drawing/2014/main" id="{B325F346-22E1-F641-9B2E-DFE9284D29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D9DD464-B52B-044C-993D-E40E078453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57513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see?</a:t>
            </a:r>
          </a:p>
        </p:txBody>
      </p:sp>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85825" y="1727003"/>
            <a:ext cx="10526536" cy="4473771"/>
          </a:xfrm>
        </p:spPr>
      </p:pic>
    </p:spTree>
    <p:extLst>
      <p:ext uri="{BB962C8B-B14F-4D97-AF65-F5344CB8AC3E}">
        <p14:creationId xmlns:p14="http://schemas.microsoft.com/office/powerpoint/2010/main" val="262458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mosquitoes?</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2 wings</a:t>
            </a:r>
          </a:p>
          <a:p>
            <a:r>
              <a:rPr lang="en-US" sz="2400" dirty="0">
                <a:solidFill>
                  <a:schemeClr val="bg1">
                    <a:lumMod val="75000"/>
                  </a:schemeClr>
                </a:solidFill>
              </a:rPr>
              <a:t>Mouthpart = proboscis</a:t>
            </a:r>
          </a:p>
          <a:p>
            <a:r>
              <a:rPr lang="en-US" sz="2400" dirty="0">
                <a:solidFill>
                  <a:schemeClr val="bg1">
                    <a:lumMod val="75000"/>
                  </a:schemeClr>
                </a:solidFill>
              </a:rPr>
              <a:t>Lay eggs on or near water</a:t>
            </a:r>
          </a:p>
          <a:p>
            <a:r>
              <a:rPr lang="en-US" sz="2400" dirty="0"/>
              <a:t>Only females feed on blood</a:t>
            </a:r>
          </a:p>
          <a:p>
            <a:pPr lvl="1"/>
            <a:r>
              <a:rPr lang="en-US" sz="2400" dirty="0"/>
              <a:t>But all mosquitoes need sugar!</a:t>
            </a:r>
          </a:p>
          <a:p>
            <a:endParaRPr lang="en-US" sz="2400" dirty="0"/>
          </a:p>
        </p:txBody>
      </p:sp>
      <p:sp>
        <p:nvSpPr>
          <p:cNvPr id="8" name="Rectangle 7"/>
          <p:cNvSpPr/>
          <p:nvPr/>
        </p:nvSpPr>
        <p:spPr>
          <a:xfrm>
            <a:off x="6565692" y="880256"/>
            <a:ext cx="1933731" cy="1075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015090-BA22-AE41-9625-DBBBA48699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5692" y="1733523"/>
            <a:ext cx="4974318" cy="4734904"/>
          </a:xfrm>
          <a:prstGeom prst="rect">
            <a:avLst/>
          </a:prstGeom>
        </p:spPr>
      </p:pic>
      <p:sp>
        <p:nvSpPr>
          <p:cNvPr id="9" name="TextBox 8"/>
          <p:cNvSpPr txBox="1"/>
          <p:nvPr/>
        </p:nvSpPr>
        <p:spPr>
          <a:xfrm>
            <a:off x="6954069" y="1770907"/>
            <a:ext cx="1770188" cy="830997"/>
          </a:xfrm>
          <a:prstGeom prst="rect">
            <a:avLst/>
          </a:prstGeom>
          <a:solidFill>
            <a:schemeClr val="bg1"/>
          </a:solidFill>
        </p:spPr>
        <p:txBody>
          <a:bodyPr wrap="square" rtlCol="0">
            <a:spAutoFit/>
          </a:bodyPr>
          <a:lstStyle/>
          <a:p>
            <a:pPr algn="ctr"/>
            <a:r>
              <a:rPr lang="en-US" sz="2400" dirty="0"/>
              <a:t>Male</a:t>
            </a:r>
          </a:p>
          <a:p>
            <a:pPr algn="ctr"/>
            <a:endParaRPr lang="en-US" sz="2400" dirty="0"/>
          </a:p>
        </p:txBody>
      </p:sp>
      <p:sp>
        <p:nvSpPr>
          <p:cNvPr id="5" name="TextBox 4">
            <a:extLst>
              <a:ext uri="{FF2B5EF4-FFF2-40B4-BE49-F238E27FC236}">
                <a16:creationId xmlns:a16="http://schemas.microsoft.com/office/drawing/2014/main" id="{1CFCB706-4AE5-E04B-9604-D566FBAF015E}"/>
              </a:ext>
            </a:extLst>
          </p:cNvPr>
          <p:cNvSpPr txBox="1"/>
          <p:nvPr/>
        </p:nvSpPr>
        <p:spPr>
          <a:xfrm>
            <a:off x="8064347" y="2454622"/>
            <a:ext cx="308472" cy="369332"/>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9811330" y="1770907"/>
            <a:ext cx="1191352" cy="461665"/>
          </a:xfrm>
          <a:prstGeom prst="rect">
            <a:avLst/>
          </a:prstGeom>
          <a:noFill/>
        </p:spPr>
        <p:txBody>
          <a:bodyPr wrap="none" rtlCol="0">
            <a:spAutoFit/>
          </a:bodyPr>
          <a:lstStyle/>
          <a:p>
            <a:r>
              <a:rPr lang="en-US" sz="2400" dirty="0"/>
              <a:t>Female</a:t>
            </a:r>
          </a:p>
        </p:txBody>
      </p:sp>
    </p:spTree>
    <p:extLst>
      <p:ext uri="{BB962C8B-B14F-4D97-AF65-F5344CB8AC3E}">
        <p14:creationId xmlns:p14="http://schemas.microsoft.com/office/powerpoint/2010/main" val="2100476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mosquitoes?</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2 wings</a:t>
            </a:r>
          </a:p>
          <a:p>
            <a:r>
              <a:rPr lang="en-US" sz="2400" dirty="0">
                <a:solidFill>
                  <a:schemeClr val="bg1">
                    <a:lumMod val="75000"/>
                  </a:schemeClr>
                </a:solidFill>
              </a:rPr>
              <a:t>Mouthpart = proboscis</a:t>
            </a:r>
          </a:p>
          <a:p>
            <a:r>
              <a:rPr lang="en-US" sz="2400" dirty="0">
                <a:solidFill>
                  <a:schemeClr val="bg1">
                    <a:lumMod val="75000"/>
                  </a:schemeClr>
                </a:solidFill>
              </a:rPr>
              <a:t>Lay eggs on or near water</a:t>
            </a:r>
          </a:p>
          <a:p>
            <a:r>
              <a:rPr lang="en-US" sz="2400" dirty="0"/>
              <a:t>Only females feed on blood</a:t>
            </a:r>
          </a:p>
          <a:p>
            <a:pPr lvl="1"/>
            <a:r>
              <a:rPr lang="en-US" sz="2400" dirty="0"/>
              <a:t>But all mosquitoes need sugar!</a:t>
            </a:r>
          </a:p>
          <a:p>
            <a:endParaRPr lang="en-US" sz="2400" dirty="0"/>
          </a:p>
        </p:txBody>
      </p:sp>
      <p:pic>
        <p:nvPicPr>
          <p:cNvPr id="4" name="Picture 3">
            <a:extLst>
              <a:ext uri="{FF2B5EF4-FFF2-40B4-BE49-F238E27FC236}">
                <a16:creationId xmlns:a16="http://schemas.microsoft.com/office/drawing/2014/main" id="{595D352A-7969-0344-97B8-E2C1D9AB29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1759" y="1820537"/>
            <a:ext cx="4572000" cy="3429000"/>
          </a:xfrm>
          <a:prstGeom prst="rect">
            <a:avLst/>
          </a:prstGeom>
        </p:spPr>
      </p:pic>
    </p:spTree>
    <p:extLst>
      <p:ext uri="{BB962C8B-B14F-4D97-AF65-F5344CB8AC3E}">
        <p14:creationId xmlns:p14="http://schemas.microsoft.com/office/powerpoint/2010/main" val="87806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mosquitoes?</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2 wings</a:t>
            </a:r>
          </a:p>
          <a:p>
            <a:r>
              <a:rPr lang="en-US" sz="2400" dirty="0">
                <a:solidFill>
                  <a:schemeClr val="bg1">
                    <a:lumMod val="75000"/>
                  </a:schemeClr>
                </a:solidFill>
              </a:rPr>
              <a:t>Mouthpart = proboscis</a:t>
            </a:r>
          </a:p>
          <a:p>
            <a:r>
              <a:rPr lang="en-US" sz="2400" dirty="0">
                <a:solidFill>
                  <a:schemeClr val="bg1">
                    <a:lumMod val="75000"/>
                  </a:schemeClr>
                </a:solidFill>
              </a:rPr>
              <a:t>Only females feed on blood</a:t>
            </a:r>
          </a:p>
          <a:p>
            <a:pPr lvl="1"/>
            <a:r>
              <a:rPr lang="en-US" sz="2400" dirty="0">
                <a:solidFill>
                  <a:schemeClr val="bg1">
                    <a:lumMod val="75000"/>
                  </a:schemeClr>
                </a:solidFill>
              </a:rPr>
              <a:t>But all mosquitoes need sugar!</a:t>
            </a:r>
          </a:p>
          <a:p>
            <a:r>
              <a:rPr lang="en-US" sz="2400" dirty="0">
                <a:solidFill>
                  <a:schemeClr val="bg1">
                    <a:lumMod val="75000"/>
                  </a:schemeClr>
                </a:solidFill>
              </a:rPr>
              <a:t>Lay eggs on or near water</a:t>
            </a:r>
          </a:p>
          <a:p>
            <a:r>
              <a:rPr lang="en-US" sz="2400" dirty="0"/>
              <a:t>Immature mosquitoes live in the water</a:t>
            </a:r>
          </a:p>
          <a:p>
            <a:endParaRPr lang="en-US" sz="2400" dirty="0"/>
          </a:p>
        </p:txBody>
      </p:sp>
      <p:pic>
        <p:nvPicPr>
          <p:cNvPr id="6" name="Picture 5"/>
          <p:cNvPicPr>
            <a:picLocks noChangeAspect="1"/>
          </p:cNvPicPr>
          <p:nvPr/>
        </p:nvPicPr>
        <p:blipFill>
          <a:blip r:embed="rId3"/>
          <a:stretch>
            <a:fillRect/>
          </a:stretch>
        </p:blipFill>
        <p:spPr>
          <a:xfrm>
            <a:off x="6824201" y="1930400"/>
            <a:ext cx="4899602" cy="3359727"/>
          </a:xfrm>
          <a:prstGeom prst="rect">
            <a:avLst/>
          </a:prstGeom>
        </p:spPr>
      </p:pic>
      <p:sp>
        <p:nvSpPr>
          <p:cNvPr id="7" name="TextBox 6"/>
          <p:cNvSpPr txBox="1"/>
          <p:nvPr/>
        </p:nvSpPr>
        <p:spPr>
          <a:xfrm>
            <a:off x="6824201" y="5366427"/>
            <a:ext cx="4890511" cy="523220"/>
          </a:xfrm>
          <a:prstGeom prst="rect">
            <a:avLst/>
          </a:prstGeom>
          <a:noFill/>
        </p:spPr>
        <p:txBody>
          <a:bodyPr wrap="square" rtlCol="0" anchor="t">
            <a:spAutoFit/>
          </a:bodyPr>
          <a:lstStyle/>
          <a:p>
            <a:r>
              <a:rPr lang="en-US" sz="1400" dirty="0"/>
              <a:t>Photograph by James </a:t>
            </a:r>
            <a:r>
              <a:rPr lang="en-US" sz="1400" dirty="0" err="1"/>
              <a:t>Gathany</a:t>
            </a:r>
            <a:r>
              <a:rPr lang="en-US" sz="1400" dirty="0"/>
              <a:t>, Centers for Disease Control and Prevention</a:t>
            </a:r>
          </a:p>
        </p:txBody>
      </p:sp>
    </p:spTree>
    <p:extLst>
      <p:ext uri="{BB962C8B-B14F-4D97-AF65-F5344CB8AC3E}">
        <p14:creationId xmlns:p14="http://schemas.microsoft.com/office/powerpoint/2010/main" val="1527043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87E-E90C-9040-9A11-64B5884316ED}"/>
              </a:ext>
            </a:extLst>
          </p:cNvPr>
          <p:cNvSpPr>
            <a:spLocks noGrp="1"/>
          </p:cNvSpPr>
          <p:nvPr>
            <p:ph type="title"/>
          </p:nvPr>
        </p:nvSpPr>
        <p:spPr/>
        <p:txBody>
          <a:bodyPr/>
          <a:lstStyle/>
          <a:p>
            <a:r>
              <a:rPr lang="en-US" dirty="0"/>
              <a:t>Major Insect Life Cycles</a:t>
            </a:r>
          </a:p>
        </p:txBody>
      </p:sp>
      <p:sp>
        <p:nvSpPr>
          <p:cNvPr id="3" name="Text Placeholder 2">
            <a:extLst>
              <a:ext uri="{FF2B5EF4-FFF2-40B4-BE49-F238E27FC236}">
                <a16:creationId xmlns:a16="http://schemas.microsoft.com/office/drawing/2014/main" id="{C214A8F3-87CF-3740-AAC7-E6E7DF9444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24262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Hemimetabolous</a:t>
            </a:r>
            <a:r>
              <a:rPr lang="en-US" dirty="0"/>
              <a:t> (Incomplete) life cycle</a:t>
            </a:r>
          </a:p>
        </p:txBody>
      </p:sp>
      <p:sp>
        <p:nvSpPr>
          <p:cNvPr id="3" name="Content Placeholder 2"/>
          <p:cNvSpPr>
            <a:spLocks noGrp="1"/>
          </p:cNvSpPr>
          <p:nvPr>
            <p:ph idx="1"/>
          </p:nvPr>
        </p:nvSpPr>
        <p:spPr/>
        <p:txBody>
          <a:bodyPr>
            <a:normAutofit/>
          </a:bodyPr>
          <a:lstStyle/>
          <a:p>
            <a:r>
              <a:rPr lang="en-US" sz="2400" dirty="0"/>
              <a:t>3 life stages</a:t>
            </a:r>
          </a:p>
          <a:p>
            <a:pPr lvl="1"/>
            <a:r>
              <a:rPr lang="en-US" sz="2400" dirty="0"/>
              <a:t>Egg</a:t>
            </a:r>
          </a:p>
          <a:p>
            <a:pPr lvl="1"/>
            <a:r>
              <a:rPr lang="en-US" sz="2400" dirty="0"/>
              <a:t>Nymph</a:t>
            </a:r>
          </a:p>
          <a:p>
            <a:pPr lvl="1"/>
            <a:r>
              <a:rPr lang="en-US" sz="2400" dirty="0"/>
              <a:t>Adult</a:t>
            </a:r>
          </a:p>
        </p:txBody>
      </p:sp>
      <p:pic>
        <p:nvPicPr>
          <p:cNvPr id="5" name="Picture 4">
            <a:extLst>
              <a:ext uri="{FF2B5EF4-FFF2-40B4-BE49-F238E27FC236}">
                <a16:creationId xmlns:a16="http://schemas.microsoft.com/office/drawing/2014/main" id="{DD56CFD6-FC42-674D-9FC3-2347C2044A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3126" y="1465188"/>
            <a:ext cx="3514381" cy="5271571"/>
          </a:xfrm>
          <a:prstGeom prst="rect">
            <a:avLst/>
          </a:prstGeom>
        </p:spPr>
      </p:pic>
    </p:spTree>
    <p:extLst>
      <p:ext uri="{BB962C8B-B14F-4D97-AF65-F5344CB8AC3E}">
        <p14:creationId xmlns:p14="http://schemas.microsoft.com/office/powerpoint/2010/main" val="75541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Holometabolous</a:t>
            </a:r>
            <a:r>
              <a:rPr lang="en-US" dirty="0"/>
              <a:t> (Complete) Life Cycle</a:t>
            </a:r>
          </a:p>
        </p:txBody>
      </p:sp>
      <p:sp>
        <p:nvSpPr>
          <p:cNvPr id="3" name="Content Placeholder 2"/>
          <p:cNvSpPr>
            <a:spLocks noGrp="1"/>
          </p:cNvSpPr>
          <p:nvPr>
            <p:ph idx="1"/>
          </p:nvPr>
        </p:nvSpPr>
        <p:spPr/>
        <p:txBody>
          <a:bodyPr>
            <a:normAutofit/>
          </a:bodyPr>
          <a:lstStyle/>
          <a:p>
            <a:r>
              <a:rPr lang="en-US" sz="2400" dirty="0"/>
              <a:t>4 life stages</a:t>
            </a:r>
          </a:p>
          <a:p>
            <a:pPr lvl="1"/>
            <a:r>
              <a:rPr lang="en-US" sz="2400" dirty="0"/>
              <a:t>Egg</a:t>
            </a:r>
          </a:p>
          <a:p>
            <a:pPr lvl="1"/>
            <a:r>
              <a:rPr lang="en-US" sz="2400" dirty="0"/>
              <a:t>Larvae</a:t>
            </a:r>
          </a:p>
          <a:p>
            <a:pPr lvl="1"/>
            <a:r>
              <a:rPr lang="en-US" sz="2400" dirty="0"/>
              <a:t>Pupae</a:t>
            </a:r>
          </a:p>
          <a:p>
            <a:pPr lvl="1"/>
            <a:r>
              <a:rPr lang="en-US" sz="2400" dirty="0"/>
              <a:t>Adult</a:t>
            </a:r>
          </a:p>
        </p:txBody>
      </p:sp>
      <p:pic>
        <p:nvPicPr>
          <p:cNvPr id="4" name="Picture 3">
            <a:extLst>
              <a:ext uri="{FF2B5EF4-FFF2-40B4-BE49-F238E27FC236}">
                <a16:creationId xmlns:a16="http://schemas.microsoft.com/office/drawing/2014/main" id="{D702D9BF-6CDC-124E-B1A9-5202AD45DB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7737" y="1270000"/>
            <a:ext cx="3132542" cy="5436824"/>
          </a:xfrm>
          <a:prstGeom prst="rect">
            <a:avLst/>
          </a:prstGeom>
        </p:spPr>
      </p:pic>
    </p:spTree>
    <p:extLst>
      <p:ext uri="{BB962C8B-B14F-4D97-AF65-F5344CB8AC3E}">
        <p14:creationId xmlns:p14="http://schemas.microsoft.com/office/powerpoint/2010/main" val="413324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Holometabolous</a:t>
            </a:r>
            <a:r>
              <a:rPr lang="en-US" dirty="0"/>
              <a:t> (Complete) Life Cycle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72146" y="1287490"/>
            <a:ext cx="5624945" cy="5570510"/>
          </a:xfrm>
        </p:spPr>
      </p:pic>
      <p:sp>
        <p:nvSpPr>
          <p:cNvPr id="7" name="TextBox 6"/>
          <p:cNvSpPr txBox="1"/>
          <p:nvPr/>
        </p:nvSpPr>
        <p:spPr>
          <a:xfrm>
            <a:off x="6519401" y="6419373"/>
            <a:ext cx="6472238" cy="307777"/>
          </a:xfrm>
          <a:prstGeom prst="rect">
            <a:avLst/>
          </a:prstGeom>
          <a:noFill/>
        </p:spPr>
        <p:txBody>
          <a:bodyPr wrap="square" rtlCol="0">
            <a:spAutoFit/>
          </a:bodyPr>
          <a:lstStyle/>
          <a:p>
            <a:r>
              <a:rPr lang="en-US" sz="1400" dirty="0"/>
              <a:t>Diagram from the American Mosquito Control Association</a:t>
            </a:r>
          </a:p>
        </p:txBody>
      </p:sp>
    </p:spTree>
    <p:extLst>
      <p:ext uri="{BB962C8B-B14F-4D97-AF65-F5344CB8AC3E}">
        <p14:creationId xmlns:p14="http://schemas.microsoft.com/office/powerpoint/2010/main" val="2090403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Life Cycles</a:t>
            </a:r>
          </a:p>
        </p:txBody>
      </p:sp>
      <p:sp>
        <p:nvSpPr>
          <p:cNvPr id="3" name="Content Placeholder 2"/>
          <p:cNvSpPr>
            <a:spLocks noGrp="1"/>
          </p:cNvSpPr>
          <p:nvPr>
            <p:ph idx="1"/>
          </p:nvPr>
        </p:nvSpPr>
        <p:spPr>
          <a:xfrm>
            <a:off x="677334" y="1650924"/>
            <a:ext cx="8596668" cy="3880773"/>
          </a:xfrm>
        </p:spPr>
        <p:txBody>
          <a:bodyPr>
            <a:normAutofit/>
          </a:bodyPr>
          <a:lstStyle/>
          <a:p>
            <a:r>
              <a:rPr lang="en-US" sz="2400" dirty="0" err="1">
                <a:solidFill>
                  <a:schemeClr val="tx1"/>
                </a:solidFill>
              </a:rPr>
              <a:t>Hemimetabolous</a:t>
            </a:r>
            <a:r>
              <a:rPr lang="en-US" sz="2400" dirty="0">
                <a:solidFill>
                  <a:schemeClr val="tx1"/>
                </a:solidFill>
              </a:rPr>
              <a:t> (Incomplete) </a:t>
            </a:r>
            <a:r>
              <a:rPr lang="mr-IN" sz="2400" dirty="0">
                <a:solidFill>
                  <a:schemeClr val="tx1"/>
                </a:solidFill>
              </a:rPr>
              <a:t>–</a:t>
            </a:r>
            <a:r>
              <a:rPr lang="en-US" sz="2400" dirty="0">
                <a:solidFill>
                  <a:schemeClr val="tx1"/>
                </a:solidFill>
              </a:rPr>
              <a:t> 3 life stages</a:t>
            </a:r>
          </a:p>
          <a:p>
            <a:r>
              <a:rPr lang="en-US" sz="2400" dirty="0" err="1">
                <a:solidFill>
                  <a:schemeClr val="bg1">
                    <a:lumMod val="75000"/>
                  </a:schemeClr>
                </a:solidFill>
              </a:rPr>
              <a:t>Holometabolous</a:t>
            </a:r>
            <a:r>
              <a:rPr lang="en-US" sz="2400" dirty="0">
                <a:solidFill>
                  <a:schemeClr val="bg1">
                    <a:lumMod val="75000"/>
                  </a:schemeClr>
                </a:solidFill>
              </a:rPr>
              <a:t> (Complete) </a:t>
            </a:r>
            <a:r>
              <a:rPr lang="mr-IN" sz="2400" dirty="0">
                <a:solidFill>
                  <a:schemeClr val="bg1">
                    <a:lumMod val="75000"/>
                  </a:schemeClr>
                </a:solidFill>
              </a:rPr>
              <a:t>–</a:t>
            </a:r>
            <a:r>
              <a:rPr lang="en-US" sz="2400" dirty="0">
                <a:solidFill>
                  <a:schemeClr val="bg1">
                    <a:lumMod val="75000"/>
                  </a:schemeClr>
                </a:solidFill>
              </a:rPr>
              <a:t> 4 life stages</a:t>
            </a:r>
          </a:p>
        </p:txBody>
      </p:sp>
      <p:pic>
        <p:nvPicPr>
          <p:cNvPr id="5" name="Picture 4"/>
          <p:cNvPicPr>
            <a:picLocks noChangeAspect="1"/>
          </p:cNvPicPr>
          <p:nvPr/>
        </p:nvPicPr>
        <p:blipFill>
          <a:blip r:embed="rId2"/>
          <a:stretch>
            <a:fillRect/>
          </a:stretch>
        </p:blipFill>
        <p:spPr>
          <a:xfrm>
            <a:off x="2759485" y="2891578"/>
            <a:ext cx="4432366" cy="3601297"/>
          </a:xfrm>
          <a:prstGeom prst="rect">
            <a:avLst/>
          </a:prstGeom>
        </p:spPr>
      </p:pic>
    </p:spTree>
    <p:extLst>
      <p:ext uri="{BB962C8B-B14F-4D97-AF65-F5344CB8AC3E}">
        <p14:creationId xmlns:p14="http://schemas.microsoft.com/office/powerpoint/2010/main" val="48323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Life Cycles</a:t>
            </a:r>
          </a:p>
        </p:txBody>
      </p:sp>
      <p:sp>
        <p:nvSpPr>
          <p:cNvPr id="3" name="Content Placeholder 2"/>
          <p:cNvSpPr>
            <a:spLocks noGrp="1"/>
          </p:cNvSpPr>
          <p:nvPr>
            <p:ph idx="1"/>
          </p:nvPr>
        </p:nvSpPr>
        <p:spPr>
          <a:xfrm>
            <a:off x="677334" y="1650924"/>
            <a:ext cx="8596668" cy="3880773"/>
          </a:xfrm>
        </p:spPr>
        <p:txBody>
          <a:bodyPr>
            <a:normAutofit/>
          </a:bodyPr>
          <a:lstStyle/>
          <a:p>
            <a:r>
              <a:rPr lang="en-US" sz="2400">
                <a:solidFill>
                  <a:schemeClr val="bg1">
                    <a:lumMod val="75000"/>
                  </a:schemeClr>
                </a:solidFill>
              </a:rPr>
              <a:t>Hemimetabolous (Incomplete) </a:t>
            </a:r>
            <a:r>
              <a:rPr lang="mr-IN" sz="2400">
                <a:solidFill>
                  <a:schemeClr val="bg1">
                    <a:lumMod val="75000"/>
                  </a:schemeClr>
                </a:solidFill>
              </a:rPr>
              <a:t>–</a:t>
            </a:r>
            <a:r>
              <a:rPr lang="en-US" sz="2400">
                <a:solidFill>
                  <a:schemeClr val="bg1">
                    <a:lumMod val="75000"/>
                  </a:schemeClr>
                </a:solidFill>
              </a:rPr>
              <a:t> 3 life stages</a:t>
            </a:r>
          </a:p>
          <a:p>
            <a:r>
              <a:rPr lang="en-US" sz="2400">
                <a:solidFill>
                  <a:schemeClr val="tx1"/>
                </a:solidFill>
              </a:rPr>
              <a:t>Holometabolous </a:t>
            </a:r>
            <a:r>
              <a:rPr lang="en-US" sz="2400" dirty="0">
                <a:solidFill>
                  <a:schemeClr val="tx1"/>
                </a:solidFill>
              </a:rPr>
              <a:t>(Complete) </a:t>
            </a:r>
            <a:r>
              <a:rPr lang="mr-IN" sz="2400" dirty="0">
                <a:solidFill>
                  <a:schemeClr val="tx1"/>
                </a:solidFill>
              </a:rPr>
              <a:t>–</a:t>
            </a:r>
            <a:r>
              <a:rPr lang="en-US" sz="2400" dirty="0">
                <a:solidFill>
                  <a:schemeClr val="tx1"/>
                </a:solidFill>
              </a:rPr>
              <a:t> 4 life stages</a:t>
            </a:r>
          </a:p>
        </p:txBody>
      </p:sp>
      <p:pic>
        <p:nvPicPr>
          <p:cNvPr id="4" name="Picture 3"/>
          <p:cNvPicPr>
            <a:picLocks noChangeAspect="1"/>
          </p:cNvPicPr>
          <p:nvPr/>
        </p:nvPicPr>
        <p:blipFill>
          <a:blip r:embed="rId2"/>
          <a:stretch>
            <a:fillRect/>
          </a:stretch>
        </p:blipFill>
        <p:spPr>
          <a:xfrm>
            <a:off x="3310081" y="2658393"/>
            <a:ext cx="4240646" cy="4199607"/>
          </a:xfrm>
          <a:prstGeom prst="rect">
            <a:avLst/>
          </a:prstGeom>
        </p:spPr>
      </p:pic>
      <p:sp>
        <p:nvSpPr>
          <p:cNvPr id="6" name="TextBox 5"/>
          <p:cNvSpPr txBox="1"/>
          <p:nvPr/>
        </p:nvSpPr>
        <p:spPr>
          <a:xfrm>
            <a:off x="6519401" y="6419373"/>
            <a:ext cx="6472238" cy="307777"/>
          </a:xfrm>
          <a:prstGeom prst="rect">
            <a:avLst/>
          </a:prstGeom>
          <a:noFill/>
        </p:spPr>
        <p:txBody>
          <a:bodyPr wrap="square" rtlCol="0">
            <a:spAutoFit/>
          </a:bodyPr>
          <a:lstStyle/>
          <a:p>
            <a:r>
              <a:rPr lang="en-US" sz="1400" dirty="0"/>
              <a:t>Diagram from the American Mosquito </a:t>
            </a:r>
            <a:r>
              <a:rPr lang="en-US" sz="1400"/>
              <a:t>Control Association</a:t>
            </a:r>
            <a:endParaRPr lang="en-US" sz="1400" dirty="0"/>
          </a:p>
        </p:txBody>
      </p:sp>
    </p:spTree>
    <p:extLst>
      <p:ext uri="{BB962C8B-B14F-4D97-AF65-F5344CB8AC3E}">
        <p14:creationId xmlns:p14="http://schemas.microsoft.com/office/powerpoint/2010/main" val="2054067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Mosquito Egg</a:t>
            </a:r>
          </a:p>
        </p:txBody>
      </p:sp>
      <p:sp>
        <p:nvSpPr>
          <p:cNvPr id="3" name="Content Placeholder 2"/>
          <p:cNvSpPr>
            <a:spLocks noGrp="1"/>
          </p:cNvSpPr>
          <p:nvPr>
            <p:ph idx="1"/>
          </p:nvPr>
        </p:nvSpPr>
        <p:spPr>
          <a:xfrm>
            <a:off x="677334" y="1930400"/>
            <a:ext cx="8596668" cy="3880773"/>
          </a:xfrm>
        </p:spPr>
        <p:txBody>
          <a:bodyPr>
            <a:normAutofit/>
          </a:bodyPr>
          <a:lstStyle/>
          <a:p>
            <a:r>
              <a:rPr lang="en-US" sz="2400" dirty="0"/>
              <a:t>Laid on or </a:t>
            </a:r>
            <a:r>
              <a:rPr lang="en-US" sz="2400"/>
              <a:t>near the water</a:t>
            </a:r>
          </a:p>
        </p:txBody>
      </p:sp>
      <p:sp>
        <p:nvSpPr>
          <p:cNvPr id="5" name="Rectangle 4"/>
          <p:cNvSpPr/>
          <p:nvPr/>
        </p:nvSpPr>
        <p:spPr>
          <a:xfrm>
            <a:off x="4904228" y="5469338"/>
            <a:ext cx="6421440" cy="307777"/>
          </a:xfrm>
          <a:prstGeom prst="rect">
            <a:avLst/>
          </a:prstGeom>
        </p:spPr>
        <p:txBody>
          <a:bodyPr wrap="square">
            <a:spAutoFit/>
          </a:bodyPr>
          <a:lstStyle/>
          <a:p>
            <a:r>
              <a:rPr lang="en-US" sz="1400" dirty="0">
                <a:solidFill>
                  <a:srgbClr val="000000"/>
                </a:solidFill>
                <a:latin typeface="+mj-lt"/>
              </a:rPr>
              <a:t>Photograph by Sean McCann, UF/IFAS Entomology Database</a:t>
            </a:r>
            <a:endParaRPr lang="en-US" sz="1400"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75668" y="1079500"/>
            <a:ext cx="6350000" cy="4343400"/>
          </a:xfrm>
          <a:prstGeom prst="rect">
            <a:avLst/>
          </a:prstGeom>
        </p:spPr>
      </p:pic>
    </p:spTree>
    <p:extLst>
      <p:ext uri="{BB962C8B-B14F-4D97-AF65-F5344CB8AC3E}">
        <p14:creationId xmlns:p14="http://schemas.microsoft.com/office/powerpoint/2010/main" val="131462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9158" y="1782698"/>
            <a:ext cx="7766936" cy="1646302"/>
          </a:xfrm>
        </p:spPr>
        <p:txBody>
          <a:bodyPr/>
          <a:lstStyle/>
          <a:p>
            <a:r>
              <a:rPr lang="en-US" dirty="0"/>
              <a:t>Mosquitoes</a:t>
            </a:r>
          </a:p>
        </p:txBody>
      </p:sp>
      <p:sp>
        <p:nvSpPr>
          <p:cNvPr id="3" name="Subtitle 2"/>
          <p:cNvSpPr>
            <a:spLocks noGrp="1"/>
          </p:cNvSpPr>
          <p:nvPr>
            <p:ph type="subTitle" idx="1"/>
          </p:nvPr>
        </p:nvSpPr>
        <p:spPr>
          <a:xfrm>
            <a:off x="952431" y="3586138"/>
            <a:ext cx="7766936" cy="1096899"/>
          </a:xfrm>
        </p:spPr>
        <p:txBody>
          <a:bodyPr>
            <a:normAutofit/>
          </a:bodyPr>
          <a:lstStyle/>
          <a:p>
            <a:pPr algn="l"/>
            <a:endParaRPr lang="en-US" sz="24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29252" y="1227095"/>
            <a:ext cx="5872162" cy="4546629"/>
          </a:xfrm>
          <a:prstGeom prst="rect">
            <a:avLst/>
          </a:prstGeom>
        </p:spPr>
      </p:pic>
      <p:sp>
        <p:nvSpPr>
          <p:cNvPr id="7" name="TextBox 6"/>
          <p:cNvSpPr txBox="1"/>
          <p:nvPr/>
        </p:nvSpPr>
        <p:spPr>
          <a:xfrm>
            <a:off x="5483248" y="5773724"/>
            <a:ext cx="6472238" cy="307777"/>
          </a:xfrm>
          <a:prstGeom prst="rect">
            <a:avLst/>
          </a:prstGeom>
          <a:noFill/>
        </p:spPr>
        <p:txBody>
          <a:bodyPr wrap="square" rtlCol="0" anchor="t">
            <a:spAutoFit/>
          </a:bodyPr>
          <a:lstStyle/>
          <a:p>
            <a:r>
              <a:rPr lang="en-US" sz="1400" dirty="0"/>
              <a:t>Photograph by James </a:t>
            </a:r>
            <a:r>
              <a:rPr lang="en-US" sz="1400" dirty="0" err="1"/>
              <a:t>Gathany</a:t>
            </a:r>
            <a:r>
              <a:rPr lang="en-US" sz="1400" dirty="0"/>
              <a:t>, Centers for Disease Control and Prevention</a:t>
            </a:r>
          </a:p>
        </p:txBody>
      </p:sp>
    </p:spTree>
    <p:extLst>
      <p:ext uri="{BB962C8B-B14F-4D97-AF65-F5344CB8AC3E}">
        <p14:creationId xmlns:p14="http://schemas.microsoft.com/office/powerpoint/2010/main" val="2089174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Mosquito Larvae</a:t>
            </a:r>
          </a:p>
        </p:txBody>
      </p:sp>
      <p:sp>
        <p:nvSpPr>
          <p:cNvPr id="3" name="Content Placeholder 2"/>
          <p:cNvSpPr>
            <a:spLocks noGrp="1"/>
          </p:cNvSpPr>
          <p:nvPr>
            <p:ph idx="1"/>
          </p:nvPr>
        </p:nvSpPr>
        <p:spPr>
          <a:xfrm>
            <a:off x="677334" y="2025678"/>
            <a:ext cx="5778550" cy="3880773"/>
          </a:xfrm>
        </p:spPr>
        <p:txBody>
          <a:bodyPr>
            <a:normAutofit/>
          </a:bodyPr>
          <a:lstStyle/>
          <a:p>
            <a:r>
              <a:rPr lang="en-US" sz="2400" dirty="0"/>
              <a:t>Live in the water</a:t>
            </a:r>
          </a:p>
          <a:p>
            <a:r>
              <a:rPr lang="en-US" sz="2400" dirty="0"/>
              <a:t>Breathe using a siphon</a:t>
            </a:r>
          </a:p>
          <a:p>
            <a:r>
              <a:rPr lang="en-US" sz="2400" dirty="0"/>
              <a:t>Growing stage</a:t>
            </a:r>
          </a:p>
          <a:p>
            <a:pPr lvl="1"/>
            <a:r>
              <a:rPr lang="en-US" sz="2200" dirty="0"/>
              <a:t>Eat a lot!</a:t>
            </a:r>
          </a:p>
          <a:p>
            <a:r>
              <a:rPr lang="en-US" sz="2400" dirty="0"/>
              <a:t>This stage can take as little as 4 days!</a:t>
            </a:r>
          </a:p>
        </p:txBody>
      </p:sp>
      <p:sp>
        <p:nvSpPr>
          <p:cNvPr id="7" name="TextBox 6"/>
          <p:cNvSpPr txBox="1"/>
          <p:nvPr/>
        </p:nvSpPr>
        <p:spPr>
          <a:xfrm>
            <a:off x="4864692" y="1564013"/>
            <a:ext cx="1093569" cy="461665"/>
          </a:xfrm>
          <a:prstGeom prst="rect">
            <a:avLst/>
          </a:prstGeom>
          <a:noFill/>
        </p:spPr>
        <p:txBody>
          <a:bodyPr wrap="none" rtlCol="0">
            <a:spAutoFit/>
          </a:bodyPr>
          <a:lstStyle/>
          <a:p>
            <a:r>
              <a:rPr lang="en-US" sz="2400" dirty="0"/>
              <a:t>Siphon</a:t>
            </a:r>
          </a:p>
        </p:txBody>
      </p:sp>
      <p:pic>
        <p:nvPicPr>
          <p:cNvPr id="5" name="Picture 4"/>
          <p:cNvPicPr>
            <a:picLocks noChangeAspect="1"/>
          </p:cNvPicPr>
          <p:nvPr/>
        </p:nvPicPr>
        <p:blipFill>
          <a:blip r:embed="rId2"/>
          <a:stretch>
            <a:fillRect/>
          </a:stretch>
        </p:blipFill>
        <p:spPr>
          <a:xfrm>
            <a:off x="6612183" y="609600"/>
            <a:ext cx="3810000" cy="5562600"/>
          </a:xfrm>
          <a:prstGeom prst="rect">
            <a:avLst/>
          </a:prstGeom>
        </p:spPr>
      </p:pic>
      <p:cxnSp>
        <p:nvCxnSpPr>
          <p:cNvPr id="6" name="Straight Arrow Connector 5"/>
          <p:cNvCxnSpPr/>
          <p:nvPr/>
        </p:nvCxnSpPr>
        <p:spPr>
          <a:xfrm>
            <a:off x="6012873" y="1796909"/>
            <a:ext cx="17474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584473" y="6198203"/>
            <a:ext cx="6421440" cy="523220"/>
          </a:xfrm>
          <a:prstGeom prst="rect">
            <a:avLst/>
          </a:prstGeom>
        </p:spPr>
        <p:txBody>
          <a:bodyPr wrap="square">
            <a:spAutoFit/>
          </a:bodyPr>
          <a:lstStyle/>
          <a:p>
            <a:r>
              <a:rPr lang="en-US" sz="1400" dirty="0">
                <a:solidFill>
                  <a:srgbClr val="000000"/>
                </a:solidFill>
                <a:latin typeface="+mj-lt"/>
              </a:rPr>
              <a:t>Photograph by Michele </a:t>
            </a:r>
            <a:r>
              <a:rPr lang="en-US" sz="1400" dirty="0" err="1">
                <a:solidFill>
                  <a:srgbClr val="000000"/>
                </a:solidFill>
                <a:latin typeface="+mj-lt"/>
              </a:rPr>
              <a:t>Cutwa</a:t>
            </a:r>
            <a:r>
              <a:rPr lang="en-US" sz="1400" dirty="0">
                <a:solidFill>
                  <a:srgbClr val="000000"/>
                </a:solidFill>
                <a:latin typeface="+mj-lt"/>
              </a:rPr>
              <a:t>, </a:t>
            </a:r>
            <a:br>
              <a:rPr lang="en-US" sz="1400" dirty="0">
                <a:solidFill>
                  <a:srgbClr val="000000"/>
                </a:solidFill>
                <a:latin typeface="+mj-lt"/>
              </a:rPr>
            </a:br>
            <a:r>
              <a:rPr lang="en-US" sz="1400" dirty="0">
                <a:solidFill>
                  <a:srgbClr val="000000"/>
                </a:solidFill>
                <a:latin typeface="+mj-lt"/>
              </a:rPr>
              <a:t>UF/IFAS Entomology Database</a:t>
            </a:r>
            <a:endParaRPr lang="en-US" sz="1400" dirty="0">
              <a:latin typeface="+mj-lt"/>
            </a:endParaRPr>
          </a:p>
        </p:txBody>
      </p:sp>
    </p:spTree>
    <p:extLst>
      <p:ext uri="{BB962C8B-B14F-4D97-AF65-F5344CB8AC3E}">
        <p14:creationId xmlns:p14="http://schemas.microsoft.com/office/powerpoint/2010/main" val="699809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Mosquito Pupae</a:t>
            </a:r>
          </a:p>
        </p:txBody>
      </p:sp>
      <p:sp>
        <p:nvSpPr>
          <p:cNvPr id="3" name="Content Placeholder 2"/>
          <p:cNvSpPr>
            <a:spLocks noGrp="1"/>
          </p:cNvSpPr>
          <p:nvPr>
            <p:ph idx="1"/>
          </p:nvPr>
        </p:nvSpPr>
        <p:spPr/>
        <p:txBody>
          <a:bodyPr>
            <a:normAutofit/>
          </a:bodyPr>
          <a:lstStyle/>
          <a:p>
            <a:r>
              <a:rPr lang="en-US" sz="2400" dirty="0"/>
              <a:t>Live in the water</a:t>
            </a:r>
          </a:p>
          <a:p>
            <a:r>
              <a:rPr lang="en-US" sz="2400" dirty="0"/>
              <a:t>Breathe using trumpets</a:t>
            </a:r>
          </a:p>
          <a:p>
            <a:r>
              <a:rPr lang="en-US" sz="2400" dirty="0"/>
              <a:t>Transformation stage</a:t>
            </a:r>
          </a:p>
          <a:p>
            <a:r>
              <a:rPr lang="en-US" sz="2400" dirty="0"/>
              <a:t>1-2 days</a:t>
            </a:r>
          </a:p>
        </p:txBody>
      </p:sp>
      <p:sp>
        <p:nvSpPr>
          <p:cNvPr id="8" name="TextBox 7"/>
          <p:cNvSpPr txBox="1"/>
          <p:nvPr/>
        </p:nvSpPr>
        <p:spPr>
          <a:xfrm>
            <a:off x="6685611" y="950892"/>
            <a:ext cx="1334148" cy="461665"/>
          </a:xfrm>
          <a:prstGeom prst="rect">
            <a:avLst/>
          </a:prstGeom>
          <a:noFill/>
        </p:spPr>
        <p:txBody>
          <a:bodyPr wrap="none" rtlCol="0">
            <a:spAutoFit/>
          </a:bodyPr>
          <a:lstStyle/>
          <a:p>
            <a:r>
              <a:rPr lang="en-US" sz="2400" dirty="0"/>
              <a:t>Trumpet</a:t>
            </a:r>
          </a:p>
        </p:txBody>
      </p:sp>
      <p:pic>
        <p:nvPicPr>
          <p:cNvPr id="6" name="Picture 5"/>
          <p:cNvPicPr>
            <a:picLocks noChangeAspect="1"/>
          </p:cNvPicPr>
          <p:nvPr/>
        </p:nvPicPr>
        <p:blipFill>
          <a:blip r:embed="rId2"/>
          <a:stretch>
            <a:fillRect/>
          </a:stretch>
        </p:blipFill>
        <p:spPr>
          <a:xfrm>
            <a:off x="5123873" y="2037999"/>
            <a:ext cx="6350000" cy="3810000"/>
          </a:xfrm>
          <a:prstGeom prst="rect">
            <a:avLst/>
          </a:prstGeom>
        </p:spPr>
      </p:pic>
      <p:cxnSp>
        <p:nvCxnSpPr>
          <p:cNvPr id="5" name="Straight Arrow Connector 4"/>
          <p:cNvCxnSpPr/>
          <p:nvPr/>
        </p:nvCxnSpPr>
        <p:spPr>
          <a:xfrm>
            <a:off x="8124669" y="1270000"/>
            <a:ext cx="451295" cy="8905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088153" y="5955598"/>
            <a:ext cx="6421440" cy="307777"/>
          </a:xfrm>
          <a:prstGeom prst="rect">
            <a:avLst/>
          </a:prstGeom>
        </p:spPr>
        <p:txBody>
          <a:bodyPr wrap="square">
            <a:spAutoFit/>
          </a:bodyPr>
          <a:lstStyle/>
          <a:p>
            <a:r>
              <a:rPr lang="en-US" sz="1400" dirty="0">
                <a:solidFill>
                  <a:srgbClr val="000000"/>
                </a:solidFill>
                <a:latin typeface="+mj-lt"/>
              </a:rPr>
              <a:t>Photograph by Ray Wilson, UF/IFAS Entomology Database</a:t>
            </a:r>
            <a:endParaRPr lang="en-US" sz="1400" dirty="0">
              <a:latin typeface="+mj-lt"/>
            </a:endParaRPr>
          </a:p>
        </p:txBody>
      </p:sp>
    </p:spTree>
    <p:extLst>
      <p:ext uri="{BB962C8B-B14F-4D97-AF65-F5344CB8AC3E}">
        <p14:creationId xmlns:p14="http://schemas.microsoft.com/office/powerpoint/2010/main" val="1025990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Mosquito Adult</a:t>
            </a:r>
          </a:p>
        </p:txBody>
      </p:sp>
      <p:sp>
        <p:nvSpPr>
          <p:cNvPr id="3" name="Content Placeholder 2"/>
          <p:cNvSpPr>
            <a:spLocks noGrp="1"/>
          </p:cNvSpPr>
          <p:nvPr>
            <p:ph idx="1"/>
          </p:nvPr>
        </p:nvSpPr>
        <p:spPr>
          <a:xfrm>
            <a:off x="677334" y="2160589"/>
            <a:ext cx="4588729" cy="3880773"/>
          </a:xfrm>
        </p:spPr>
        <p:txBody>
          <a:bodyPr>
            <a:normAutofit/>
          </a:bodyPr>
          <a:lstStyle/>
          <a:p>
            <a:r>
              <a:rPr lang="en-US" sz="2400" dirty="0"/>
              <a:t>Final life stage</a:t>
            </a:r>
          </a:p>
          <a:p>
            <a:r>
              <a:rPr lang="en-US" sz="2400" dirty="0"/>
              <a:t>Mouthparts = proboscis</a:t>
            </a:r>
          </a:p>
          <a:p>
            <a:r>
              <a:rPr lang="en-US" sz="2400" dirty="0"/>
              <a:t>Live on land and fly around</a:t>
            </a:r>
          </a:p>
          <a:p>
            <a:r>
              <a:rPr lang="en-US" sz="2400" dirty="0"/>
              <a:t>Adults can live weeks to months</a:t>
            </a:r>
          </a:p>
        </p:txBody>
      </p:sp>
      <p:sp>
        <p:nvSpPr>
          <p:cNvPr id="8" name="TextBox 7"/>
          <p:cNvSpPr txBox="1"/>
          <p:nvPr/>
        </p:nvSpPr>
        <p:spPr>
          <a:xfrm>
            <a:off x="6625197" y="6271551"/>
            <a:ext cx="1454501" cy="461665"/>
          </a:xfrm>
          <a:prstGeom prst="rect">
            <a:avLst/>
          </a:prstGeom>
          <a:noFill/>
        </p:spPr>
        <p:txBody>
          <a:bodyPr wrap="none" rtlCol="0">
            <a:spAutoFit/>
          </a:bodyPr>
          <a:lstStyle/>
          <a:p>
            <a:r>
              <a:rPr lang="en-US" sz="2400"/>
              <a:t>Proboscis</a:t>
            </a:r>
            <a:endParaRPr lang="en-US" sz="24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0740" y="1350819"/>
            <a:ext cx="6037806" cy="4528355"/>
          </a:xfrm>
          <a:prstGeom prst="rect">
            <a:avLst/>
          </a:prstGeom>
        </p:spPr>
      </p:pic>
      <p:cxnSp>
        <p:nvCxnSpPr>
          <p:cNvPr id="5" name="Straight Arrow Connector 4"/>
          <p:cNvCxnSpPr/>
          <p:nvPr/>
        </p:nvCxnSpPr>
        <p:spPr>
          <a:xfrm flipV="1">
            <a:off x="8079698" y="3614996"/>
            <a:ext cx="1909429" cy="27258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98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 mosquitoes</a:t>
            </a:r>
          </a:p>
        </p:txBody>
      </p:sp>
      <p:sp>
        <p:nvSpPr>
          <p:cNvPr id="3" name="Content Placeholder 2"/>
          <p:cNvSpPr>
            <a:spLocks noGrp="1"/>
          </p:cNvSpPr>
          <p:nvPr>
            <p:ph idx="1"/>
          </p:nvPr>
        </p:nvSpPr>
        <p:spPr/>
        <p:txBody>
          <a:bodyPr>
            <a:normAutofit/>
          </a:bodyPr>
          <a:lstStyle/>
          <a:p>
            <a:r>
              <a:rPr lang="en-US" sz="2400" dirty="0"/>
              <a:t>Lay their eggs in containers</a:t>
            </a:r>
          </a:p>
        </p:txBody>
      </p:sp>
      <p:grpSp>
        <p:nvGrpSpPr>
          <p:cNvPr id="10" name="Group 9">
            <a:extLst>
              <a:ext uri="{FF2B5EF4-FFF2-40B4-BE49-F238E27FC236}">
                <a16:creationId xmlns:a16="http://schemas.microsoft.com/office/drawing/2014/main" id="{584999B2-ADA7-9F4F-A556-C9D14F3ED7BC}"/>
              </a:ext>
            </a:extLst>
          </p:cNvPr>
          <p:cNvGrpSpPr/>
          <p:nvPr/>
        </p:nvGrpSpPr>
        <p:grpSpPr>
          <a:xfrm>
            <a:off x="6096000" y="1553420"/>
            <a:ext cx="5143500" cy="4167266"/>
            <a:chOff x="-465465" y="3107127"/>
            <a:chExt cx="5143500" cy="4167266"/>
          </a:xfrm>
        </p:grpSpPr>
        <p:pic>
          <p:nvPicPr>
            <p:cNvPr id="6" name="Picture 5">
              <a:extLst>
                <a:ext uri="{FF2B5EF4-FFF2-40B4-BE49-F238E27FC236}">
                  <a16:creationId xmlns:a16="http://schemas.microsoft.com/office/drawing/2014/main" id="{8BA9E726-CAA7-AD44-B8E2-27805B7C69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5465" y="3107127"/>
              <a:ext cx="5143500" cy="4167266"/>
            </a:xfrm>
            <a:prstGeom prst="rect">
              <a:avLst/>
            </a:prstGeom>
          </p:spPr>
        </p:pic>
        <p:sp>
          <p:nvSpPr>
            <p:cNvPr id="7" name="Rectangle 6"/>
            <p:cNvSpPr/>
            <p:nvPr/>
          </p:nvSpPr>
          <p:spPr>
            <a:xfrm>
              <a:off x="879678" y="6910312"/>
              <a:ext cx="2453213" cy="307777"/>
            </a:xfrm>
            <a:prstGeom prst="rect">
              <a:avLst/>
            </a:prstGeom>
            <a:solidFill>
              <a:schemeClr val="bg1"/>
            </a:solidFill>
          </p:spPr>
          <p:txBody>
            <a:bodyPr wrap="square">
              <a:spAutoFit/>
            </a:bodyPr>
            <a:lstStyle/>
            <a:p>
              <a:r>
                <a:rPr lang="en-US" sz="1400" dirty="0">
                  <a:solidFill>
                    <a:srgbClr val="000000"/>
                  </a:solidFill>
                  <a:latin typeface="+mj-lt"/>
                </a:rPr>
                <a:t>Photograph by Casey Parker</a:t>
              </a:r>
              <a:endParaRPr lang="en-US" sz="1400" dirty="0">
                <a:latin typeface="+mj-lt"/>
              </a:endParaRPr>
            </a:p>
          </p:txBody>
        </p:sp>
      </p:grpSp>
      <p:grpSp>
        <p:nvGrpSpPr>
          <p:cNvPr id="9" name="Group 8">
            <a:extLst>
              <a:ext uri="{FF2B5EF4-FFF2-40B4-BE49-F238E27FC236}">
                <a16:creationId xmlns:a16="http://schemas.microsoft.com/office/drawing/2014/main" id="{9CA220AC-00BE-634F-8C70-9B42C8A3314D}"/>
              </a:ext>
            </a:extLst>
          </p:cNvPr>
          <p:cNvGrpSpPr/>
          <p:nvPr/>
        </p:nvGrpSpPr>
        <p:grpSpPr>
          <a:xfrm>
            <a:off x="6859840" y="1147202"/>
            <a:ext cx="3615818" cy="2406114"/>
            <a:chOff x="6457913" y="1349375"/>
            <a:chExt cx="3615818" cy="2406114"/>
          </a:xfrm>
        </p:grpSpPr>
        <p:pic>
          <p:nvPicPr>
            <p:cNvPr id="5" name="Picture 4">
              <a:extLst>
                <a:ext uri="{FF2B5EF4-FFF2-40B4-BE49-F238E27FC236}">
                  <a16:creationId xmlns:a16="http://schemas.microsoft.com/office/drawing/2014/main" id="{092CA22F-9CA5-7245-B187-6218CFF86B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7913" y="1349375"/>
              <a:ext cx="3615818" cy="2406114"/>
            </a:xfrm>
            <a:prstGeom prst="rect">
              <a:avLst/>
            </a:prstGeom>
          </p:spPr>
        </p:pic>
        <p:sp>
          <p:nvSpPr>
            <p:cNvPr id="8" name="Rectangle 7">
              <a:extLst>
                <a:ext uri="{FF2B5EF4-FFF2-40B4-BE49-F238E27FC236}">
                  <a16:creationId xmlns:a16="http://schemas.microsoft.com/office/drawing/2014/main" id="{4CC7492C-3A96-6846-9956-322BC8968E2C}"/>
                </a:ext>
              </a:extLst>
            </p:cNvPr>
            <p:cNvSpPr/>
            <p:nvPr/>
          </p:nvSpPr>
          <p:spPr>
            <a:xfrm>
              <a:off x="6799629" y="1349375"/>
              <a:ext cx="2932386" cy="307777"/>
            </a:xfrm>
            <a:prstGeom prst="rect">
              <a:avLst/>
            </a:prstGeom>
            <a:solidFill>
              <a:schemeClr val="bg1"/>
            </a:solidFill>
          </p:spPr>
          <p:txBody>
            <a:bodyPr wrap="square">
              <a:spAutoFit/>
            </a:bodyPr>
            <a:lstStyle/>
            <a:p>
              <a:r>
                <a:rPr lang="en-US" sz="1400" dirty="0">
                  <a:solidFill>
                    <a:srgbClr val="000000"/>
                  </a:solidFill>
                  <a:latin typeface="+mj-lt"/>
                </a:rPr>
                <a:t>Photograph by Michael </a:t>
              </a:r>
              <a:r>
                <a:rPr lang="en-US" sz="1400" dirty="0" err="1">
                  <a:solidFill>
                    <a:srgbClr val="000000"/>
                  </a:solidFill>
                  <a:latin typeface="+mj-lt"/>
                </a:rPr>
                <a:t>Cossaboom</a:t>
              </a:r>
              <a:endParaRPr lang="en-US" sz="1400" dirty="0">
                <a:latin typeface="+mj-lt"/>
              </a:endParaRPr>
            </a:p>
          </p:txBody>
        </p:sp>
      </p:grpSp>
      <p:grpSp>
        <p:nvGrpSpPr>
          <p:cNvPr id="13" name="Group 12">
            <a:extLst>
              <a:ext uri="{FF2B5EF4-FFF2-40B4-BE49-F238E27FC236}">
                <a16:creationId xmlns:a16="http://schemas.microsoft.com/office/drawing/2014/main" id="{0BEBC62B-8F2C-9344-8073-1E8AB48CA27A}"/>
              </a:ext>
            </a:extLst>
          </p:cNvPr>
          <p:cNvGrpSpPr/>
          <p:nvPr/>
        </p:nvGrpSpPr>
        <p:grpSpPr>
          <a:xfrm>
            <a:off x="6499951" y="3553316"/>
            <a:ext cx="4510795" cy="3033052"/>
            <a:chOff x="6665204" y="3793198"/>
            <a:chExt cx="4510795" cy="3033052"/>
          </a:xfrm>
        </p:grpSpPr>
        <p:pic>
          <p:nvPicPr>
            <p:cNvPr id="11" name="Picture 10">
              <a:extLst>
                <a:ext uri="{FF2B5EF4-FFF2-40B4-BE49-F238E27FC236}">
                  <a16:creationId xmlns:a16="http://schemas.microsoft.com/office/drawing/2014/main" id="{06A0EBF6-AC16-5C4D-A657-3D1E1114FD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5204" y="3809656"/>
              <a:ext cx="4510795" cy="3016594"/>
            </a:xfrm>
            <a:prstGeom prst="rect">
              <a:avLst/>
            </a:prstGeom>
          </p:spPr>
        </p:pic>
        <p:sp>
          <p:nvSpPr>
            <p:cNvPr id="12" name="TextBox 11">
              <a:extLst>
                <a:ext uri="{FF2B5EF4-FFF2-40B4-BE49-F238E27FC236}">
                  <a16:creationId xmlns:a16="http://schemas.microsoft.com/office/drawing/2014/main" id="{67E5AD0E-6E22-994C-918A-79EB51D5573E}"/>
                </a:ext>
              </a:extLst>
            </p:cNvPr>
            <p:cNvSpPr txBox="1"/>
            <p:nvPr/>
          </p:nvSpPr>
          <p:spPr>
            <a:xfrm>
              <a:off x="7687923" y="3793198"/>
              <a:ext cx="2465355" cy="307777"/>
            </a:xfrm>
            <a:prstGeom prst="rect">
              <a:avLst/>
            </a:prstGeom>
            <a:solidFill>
              <a:schemeClr val="bg1"/>
            </a:solidFill>
          </p:spPr>
          <p:txBody>
            <a:bodyPr wrap="none" rtlCol="0">
              <a:spAutoFit/>
            </a:bodyPr>
            <a:lstStyle/>
            <a:p>
              <a:r>
                <a:rPr lang="en-US" sz="1400" dirty="0"/>
                <a:t>Photograph by Johann </a:t>
              </a:r>
              <a:r>
                <a:rPr lang="en-US" sz="1400" dirty="0" err="1"/>
                <a:t>Jaritz</a:t>
              </a:r>
              <a:endParaRPr lang="en-US" sz="1400" dirty="0"/>
            </a:p>
          </p:txBody>
        </p:sp>
      </p:grpSp>
    </p:spTree>
    <p:extLst>
      <p:ext uri="{BB962C8B-B14F-4D97-AF65-F5344CB8AC3E}">
        <p14:creationId xmlns:p14="http://schemas.microsoft.com/office/powerpoint/2010/main" val="150237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 mosquitoes</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Lay their eggs in containers</a:t>
            </a:r>
          </a:p>
          <a:p>
            <a:r>
              <a:rPr lang="en-US" sz="2400" dirty="0"/>
              <a:t>LOVE to feed on people!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8737" y="609600"/>
            <a:ext cx="3994572" cy="5668208"/>
          </a:xfrm>
          <a:prstGeom prst="rect">
            <a:avLst/>
          </a:prstGeom>
        </p:spPr>
      </p:pic>
      <p:sp>
        <p:nvSpPr>
          <p:cNvPr id="6" name="Rectangle 5"/>
          <p:cNvSpPr/>
          <p:nvPr/>
        </p:nvSpPr>
        <p:spPr>
          <a:xfrm>
            <a:off x="6548737" y="6271551"/>
            <a:ext cx="5115720" cy="307777"/>
          </a:xfrm>
          <a:prstGeom prst="rect">
            <a:avLst/>
          </a:prstGeom>
        </p:spPr>
        <p:txBody>
          <a:bodyPr wrap="square">
            <a:spAutoFit/>
          </a:bodyPr>
          <a:lstStyle/>
          <a:p>
            <a:r>
              <a:rPr lang="en-US" sz="1400" dirty="0">
                <a:solidFill>
                  <a:srgbClr val="000000"/>
                </a:solidFill>
                <a:latin typeface="+mj-lt"/>
              </a:rPr>
              <a:t>UF/IFAS File Photo </a:t>
            </a:r>
          </a:p>
        </p:txBody>
      </p:sp>
    </p:spTree>
    <p:extLst>
      <p:ext uri="{BB962C8B-B14F-4D97-AF65-F5344CB8AC3E}">
        <p14:creationId xmlns:p14="http://schemas.microsoft.com/office/powerpoint/2010/main" val="1301059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 mosquitoes</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Lay their eggs in containers</a:t>
            </a:r>
          </a:p>
          <a:p>
            <a:r>
              <a:rPr lang="en-US" sz="2400" dirty="0">
                <a:solidFill>
                  <a:schemeClr val="bg1">
                    <a:lumMod val="75000"/>
                  </a:schemeClr>
                </a:solidFill>
              </a:rPr>
              <a:t>LOVE to feed on people!</a:t>
            </a:r>
          </a:p>
          <a:p>
            <a:r>
              <a:rPr lang="en-US" sz="2400" dirty="0"/>
              <a:t>Bite during the day</a:t>
            </a:r>
          </a:p>
        </p:txBody>
      </p:sp>
      <p:pic>
        <p:nvPicPr>
          <p:cNvPr id="4" name="Picture 3"/>
          <p:cNvPicPr>
            <a:picLocks noChangeAspect="1"/>
          </p:cNvPicPr>
          <p:nvPr/>
        </p:nvPicPr>
        <p:blipFill>
          <a:blip r:embed="rId3"/>
          <a:stretch>
            <a:fillRect/>
          </a:stretch>
        </p:blipFill>
        <p:spPr>
          <a:xfrm>
            <a:off x="5594872" y="1801091"/>
            <a:ext cx="6068345" cy="4013777"/>
          </a:xfrm>
          <a:prstGeom prst="rect">
            <a:avLst/>
          </a:prstGeom>
        </p:spPr>
      </p:pic>
      <p:sp>
        <p:nvSpPr>
          <p:cNvPr id="7" name="TextBox 6"/>
          <p:cNvSpPr txBox="1"/>
          <p:nvPr/>
        </p:nvSpPr>
        <p:spPr>
          <a:xfrm>
            <a:off x="5594872" y="5887473"/>
            <a:ext cx="6472238" cy="307777"/>
          </a:xfrm>
          <a:prstGeom prst="rect">
            <a:avLst/>
          </a:prstGeom>
          <a:noFill/>
        </p:spPr>
        <p:txBody>
          <a:bodyPr wrap="square" rtlCol="0" anchor="t">
            <a:spAutoFit/>
          </a:bodyPr>
          <a:lstStyle/>
          <a:p>
            <a:r>
              <a:rPr lang="en-US" sz="1400" dirty="0"/>
              <a:t>Photograph by James </a:t>
            </a:r>
            <a:r>
              <a:rPr lang="en-US" sz="1400" dirty="0" err="1"/>
              <a:t>Gathany</a:t>
            </a:r>
            <a:r>
              <a:rPr lang="en-US" sz="1400" dirty="0"/>
              <a:t>, Centers for Disease Control and Prevention</a:t>
            </a:r>
          </a:p>
        </p:txBody>
      </p:sp>
    </p:spTree>
    <p:extLst>
      <p:ext uri="{BB962C8B-B14F-4D97-AF65-F5344CB8AC3E}">
        <p14:creationId xmlns:p14="http://schemas.microsoft.com/office/powerpoint/2010/main" val="1237046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 mosquitoes</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Lay their eggs in containers</a:t>
            </a:r>
          </a:p>
          <a:p>
            <a:r>
              <a:rPr lang="en-US" sz="2400" dirty="0">
                <a:solidFill>
                  <a:schemeClr val="bg1">
                    <a:lumMod val="75000"/>
                  </a:schemeClr>
                </a:solidFill>
              </a:rPr>
              <a:t>LOVE to feed on people!</a:t>
            </a:r>
          </a:p>
          <a:p>
            <a:r>
              <a:rPr lang="en-US" sz="2400" dirty="0">
                <a:solidFill>
                  <a:schemeClr val="bg1">
                    <a:lumMod val="75000"/>
                  </a:schemeClr>
                </a:solidFill>
              </a:rPr>
              <a:t>Bite during the day</a:t>
            </a:r>
          </a:p>
          <a:p>
            <a:r>
              <a:rPr lang="en-US" sz="2400" dirty="0"/>
              <a:t>How do we get rid of container mosquitoes?</a:t>
            </a:r>
          </a:p>
          <a:p>
            <a:pPr lvl="1"/>
            <a:r>
              <a:rPr lang="en-US" sz="2400" dirty="0"/>
              <a:t>Get rid of the water where they live!</a:t>
            </a:r>
          </a:p>
        </p:txBody>
      </p:sp>
      <p:sp>
        <p:nvSpPr>
          <p:cNvPr id="6" name="Rectangle 5"/>
          <p:cNvSpPr/>
          <p:nvPr/>
        </p:nvSpPr>
        <p:spPr>
          <a:xfrm>
            <a:off x="7494509" y="6086885"/>
            <a:ext cx="6142134" cy="523220"/>
          </a:xfrm>
          <a:prstGeom prst="rect">
            <a:avLst/>
          </a:prstGeom>
        </p:spPr>
        <p:txBody>
          <a:bodyPr wrap="square" anchor="t">
            <a:spAutoFit/>
          </a:bodyPr>
          <a:lstStyle/>
          <a:p>
            <a:r>
              <a:rPr lang="en-US" sz="1400" dirty="0">
                <a:solidFill>
                  <a:srgbClr val="000000"/>
                </a:solidFill>
                <a:latin typeface="+mj-lt"/>
              </a:rPr>
              <a:t>Photograph by Lauren Bishop, </a:t>
            </a:r>
            <a:br>
              <a:rPr lang="en-US" sz="1400" dirty="0">
                <a:solidFill>
                  <a:srgbClr val="000000"/>
                </a:solidFill>
                <a:latin typeface="+mj-lt"/>
              </a:rPr>
            </a:br>
            <a:r>
              <a:rPr lang="en-US" sz="1400" dirty="0">
                <a:solidFill>
                  <a:srgbClr val="000000"/>
                </a:solidFill>
                <a:latin typeface="+mj-lt"/>
              </a:rPr>
              <a:t>Centers for Disease Control and Prevention</a:t>
            </a:r>
            <a:endParaRPr lang="en-US" sz="1400" dirty="0">
              <a:latin typeface="+mj-lt"/>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4509" y="347144"/>
            <a:ext cx="3799764" cy="5694218"/>
          </a:xfrm>
          <a:prstGeom prst="rect">
            <a:avLst/>
          </a:prstGeom>
        </p:spPr>
      </p:pic>
    </p:spTree>
    <p:extLst>
      <p:ext uri="{BB962C8B-B14F-4D97-AF65-F5344CB8AC3E}">
        <p14:creationId xmlns:p14="http://schemas.microsoft.com/office/powerpoint/2010/main" val="12547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276135" cy="1320800"/>
          </a:xfrm>
        </p:spPr>
        <p:txBody>
          <a:bodyPr/>
          <a:lstStyle/>
          <a:p>
            <a:r>
              <a:rPr lang="en-US" dirty="0"/>
              <a:t>Why are container </a:t>
            </a:r>
            <a:r>
              <a:rPr lang="en-US"/>
              <a:t>mosquitoes important?</a:t>
            </a:r>
          </a:p>
        </p:txBody>
      </p:sp>
      <p:sp>
        <p:nvSpPr>
          <p:cNvPr id="3" name="Content Placeholder 2"/>
          <p:cNvSpPr>
            <a:spLocks noGrp="1"/>
          </p:cNvSpPr>
          <p:nvPr>
            <p:ph idx="1"/>
          </p:nvPr>
        </p:nvSpPr>
        <p:spPr>
          <a:xfrm>
            <a:off x="677333" y="1930400"/>
            <a:ext cx="6023269" cy="4360132"/>
          </a:xfrm>
        </p:spPr>
        <p:txBody>
          <a:bodyPr>
            <a:noAutofit/>
          </a:bodyPr>
          <a:lstStyle/>
          <a:p>
            <a:r>
              <a:rPr lang="en-US" sz="2400" dirty="0"/>
              <a:t>Because they can make us (and our pets) sick!</a:t>
            </a:r>
          </a:p>
          <a:p>
            <a:r>
              <a:rPr lang="en-US" sz="2400" dirty="0"/>
              <a:t>Container mosquitoes transmit disease</a:t>
            </a:r>
          </a:p>
          <a:p>
            <a:pPr lvl="1"/>
            <a:r>
              <a:rPr lang="en-US" sz="2400" dirty="0"/>
              <a:t>Humans</a:t>
            </a:r>
          </a:p>
          <a:p>
            <a:pPr lvl="2"/>
            <a:r>
              <a:rPr lang="en-US" sz="2400" dirty="0"/>
              <a:t>Dengue</a:t>
            </a:r>
          </a:p>
          <a:p>
            <a:pPr lvl="2"/>
            <a:r>
              <a:rPr lang="en-US" sz="2400" dirty="0"/>
              <a:t>Chikungunya</a:t>
            </a:r>
          </a:p>
          <a:p>
            <a:pPr lvl="2"/>
            <a:r>
              <a:rPr lang="en-US" sz="2400" dirty="0"/>
              <a:t>Zika</a:t>
            </a:r>
          </a:p>
          <a:p>
            <a:pPr lvl="1"/>
            <a:r>
              <a:rPr lang="en-US" sz="2400" dirty="0"/>
              <a:t>Dogs</a:t>
            </a:r>
          </a:p>
          <a:p>
            <a:pPr lvl="2"/>
            <a:r>
              <a:rPr lang="en-US" sz="2400" dirty="0"/>
              <a:t>Heartworm</a:t>
            </a:r>
          </a:p>
        </p:txBody>
      </p:sp>
      <p:grpSp>
        <p:nvGrpSpPr>
          <p:cNvPr id="8" name="Group 7">
            <a:extLst>
              <a:ext uri="{FF2B5EF4-FFF2-40B4-BE49-F238E27FC236}">
                <a16:creationId xmlns:a16="http://schemas.microsoft.com/office/drawing/2014/main" id="{8679413A-8383-8349-8762-FEFD05A7E0CC}"/>
              </a:ext>
            </a:extLst>
          </p:cNvPr>
          <p:cNvGrpSpPr/>
          <p:nvPr/>
        </p:nvGrpSpPr>
        <p:grpSpPr>
          <a:xfrm>
            <a:off x="7019623" y="1840738"/>
            <a:ext cx="4401393" cy="4406901"/>
            <a:chOff x="6835812" y="1419136"/>
            <a:chExt cx="4401393" cy="4406901"/>
          </a:xfrm>
        </p:grpSpPr>
        <p:pic>
          <p:nvPicPr>
            <p:cNvPr id="6" name="Picture 5">
              <a:extLst>
                <a:ext uri="{FF2B5EF4-FFF2-40B4-BE49-F238E27FC236}">
                  <a16:creationId xmlns:a16="http://schemas.microsoft.com/office/drawing/2014/main" id="{62C9893A-3119-4F49-AFA4-46C3C3A24AA8}"/>
                </a:ext>
              </a:extLst>
            </p:cNvPr>
            <p:cNvPicPr>
              <a:picLocks noChangeAspect="1"/>
            </p:cNvPicPr>
            <p:nvPr/>
          </p:nvPicPr>
          <p:blipFill>
            <a:blip r:embed="rId3"/>
            <a:stretch>
              <a:fillRect/>
            </a:stretch>
          </p:blipFill>
          <p:spPr>
            <a:xfrm>
              <a:off x="6835812" y="1419136"/>
              <a:ext cx="4401393" cy="4401393"/>
            </a:xfrm>
            <a:prstGeom prst="rect">
              <a:avLst/>
            </a:prstGeom>
          </p:spPr>
        </p:pic>
        <p:sp>
          <p:nvSpPr>
            <p:cNvPr id="7" name="TextBox 6">
              <a:extLst>
                <a:ext uri="{FF2B5EF4-FFF2-40B4-BE49-F238E27FC236}">
                  <a16:creationId xmlns:a16="http://schemas.microsoft.com/office/drawing/2014/main" id="{1A6F598C-D680-E943-9A9A-EA4699C295C9}"/>
                </a:ext>
              </a:extLst>
            </p:cNvPr>
            <p:cNvSpPr txBox="1"/>
            <p:nvPr/>
          </p:nvSpPr>
          <p:spPr>
            <a:xfrm>
              <a:off x="7759556" y="5518260"/>
              <a:ext cx="2553904" cy="307777"/>
            </a:xfrm>
            <a:prstGeom prst="rect">
              <a:avLst/>
            </a:prstGeom>
            <a:noFill/>
          </p:spPr>
          <p:txBody>
            <a:bodyPr wrap="none" rtlCol="0">
              <a:spAutoFit/>
            </a:bodyPr>
            <a:lstStyle/>
            <a:p>
              <a:r>
                <a:rPr lang="en-US" sz="1400" dirty="0"/>
                <a:t>Graphic produced by the CDC</a:t>
              </a:r>
            </a:p>
          </p:txBody>
        </p:sp>
      </p:grpSp>
    </p:spTree>
    <p:extLst>
      <p:ext uri="{BB962C8B-B14F-4D97-AF65-F5344CB8AC3E}">
        <p14:creationId xmlns:p14="http://schemas.microsoft.com/office/powerpoint/2010/main" val="1017116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p>
        </p:txBody>
      </p:sp>
      <p:pic>
        <p:nvPicPr>
          <p:cNvPr id="5" name="Picture 4" descr="A picture containing screenshot&#10;&#10;Description automatically generated">
            <a:extLst>
              <a:ext uri="{FF2B5EF4-FFF2-40B4-BE49-F238E27FC236}">
                <a16:creationId xmlns:a16="http://schemas.microsoft.com/office/drawing/2014/main" id="{E9D79A41-1B33-1845-B77B-9C3B783BBD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334" y="1488451"/>
            <a:ext cx="9010267" cy="4759949"/>
          </a:xfrm>
          <a:prstGeom prst="rect">
            <a:avLst/>
          </a:prstGeom>
        </p:spPr>
      </p:pic>
    </p:spTree>
    <p:extLst>
      <p:ext uri="{BB962C8B-B14F-4D97-AF65-F5344CB8AC3E}">
        <p14:creationId xmlns:p14="http://schemas.microsoft.com/office/powerpoint/2010/main" val="135500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10" y="89940"/>
            <a:ext cx="8596668" cy="1320800"/>
          </a:xfrm>
        </p:spPr>
        <p:txBody>
          <a:bodyPr/>
          <a:lstStyle/>
          <a:p>
            <a:r>
              <a:rPr lang="en-US" dirty="0"/>
              <a:t>Activity</a:t>
            </a:r>
          </a:p>
        </p:txBody>
      </p:sp>
      <p:pic>
        <p:nvPicPr>
          <p:cNvPr id="8" name="Content Placeholder 7" descr="A screenshot of a cell phone&#10;&#10;Description automatically generated">
            <a:extLst>
              <a:ext uri="{FF2B5EF4-FFF2-40B4-BE49-F238E27FC236}">
                <a16:creationId xmlns:a16="http://schemas.microsoft.com/office/drawing/2014/main" id="{E6B6497F-5D70-104C-B726-FD46C0D28CAD}"/>
              </a:ext>
            </a:extLst>
          </p:cNvPr>
          <p:cNvPicPr>
            <a:picLocks noGrp="1" noChangeAspect="1"/>
          </p:cNvPicPr>
          <p:nvPr>
            <p:ph idx="1"/>
          </p:nvPr>
        </p:nvPicPr>
        <p:blipFill>
          <a:blip r:embed="rId2"/>
          <a:stretch>
            <a:fillRect/>
          </a:stretch>
        </p:blipFill>
        <p:spPr>
          <a:xfrm>
            <a:off x="397310" y="1509891"/>
            <a:ext cx="10431765" cy="4020576"/>
          </a:xfrm>
        </p:spPr>
      </p:pic>
    </p:spTree>
    <p:extLst>
      <p:ext uri="{BB962C8B-B14F-4D97-AF65-F5344CB8AC3E}">
        <p14:creationId xmlns:p14="http://schemas.microsoft.com/office/powerpoint/2010/main" val="1489787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88401" y="1842252"/>
            <a:ext cx="6350000" cy="4025900"/>
          </a:xfrm>
          <a:prstGeom prst="rect">
            <a:avLst/>
          </a:prstGeom>
        </p:spPr>
      </p:pic>
      <p:sp>
        <p:nvSpPr>
          <p:cNvPr id="2" name="Title 1"/>
          <p:cNvSpPr>
            <a:spLocks noGrp="1"/>
          </p:cNvSpPr>
          <p:nvPr>
            <p:ph type="title"/>
          </p:nvPr>
        </p:nvSpPr>
        <p:spPr/>
        <p:txBody>
          <a:bodyPr/>
          <a:lstStyle/>
          <a:p>
            <a:r>
              <a:rPr lang="en-US" dirty="0"/>
              <a:t>What is an insect?</a:t>
            </a:r>
          </a:p>
        </p:txBody>
      </p:sp>
      <p:sp>
        <p:nvSpPr>
          <p:cNvPr id="3" name="Content Placeholder 2"/>
          <p:cNvSpPr>
            <a:spLocks noGrp="1"/>
          </p:cNvSpPr>
          <p:nvPr>
            <p:ph idx="1"/>
          </p:nvPr>
        </p:nvSpPr>
        <p:spPr/>
        <p:txBody>
          <a:bodyPr>
            <a:normAutofit/>
          </a:bodyPr>
          <a:lstStyle/>
          <a:p>
            <a:r>
              <a:rPr lang="en-US" sz="2400" dirty="0"/>
              <a:t>6 legs</a:t>
            </a:r>
          </a:p>
        </p:txBody>
      </p:sp>
      <p:cxnSp>
        <p:nvCxnSpPr>
          <p:cNvPr id="6" name="Straight Arrow Connector 5"/>
          <p:cNvCxnSpPr/>
          <p:nvPr/>
        </p:nvCxnSpPr>
        <p:spPr>
          <a:xfrm>
            <a:off x="3688438" y="2993775"/>
            <a:ext cx="1409076"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852314" y="3657470"/>
            <a:ext cx="1409076"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71130" y="5012206"/>
            <a:ext cx="1409076"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104823" y="2418095"/>
            <a:ext cx="1369583" cy="200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794223" y="2992187"/>
            <a:ext cx="1369583" cy="200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331474" y="4226845"/>
            <a:ext cx="1369583" cy="200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66163" y="5953916"/>
            <a:ext cx="6472238" cy="307777"/>
          </a:xfrm>
          <a:prstGeom prst="rect">
            <a:avLst/>
          </a:prstGeom>
          <a:noFill/>
        </p:spPr>
        <p:txBody>
          <a:bodyPr wrap="square" rtlCol="0">
            <a:spAutoFit/>
          </a:bodyPr>
          <a:lstStyle/>
          <a:p>
            <a:r>
              <a:rPr lang="en-US" sz="1400" dirty="0"/>
              <a:t>Photograph by Luis F. </a:t>
            </a:r>
            <a:r>
              <a:rPr lang="en-US" sz="1400" dirty="0" err="1"/>
              <a:t>Aristizábal</a:t>
            </a:r>
            <a:r>
              <a:rPr lang="en-US" sz="1400" dirty="0"/>
              <a:t>, University of Florida</a:t>
            </a:r>
          </a:p>
        </p:txBody>
      </p:sp>
    </p:spTree>
    <p:extLst>
      <p:ext uri="{BB962C8B-B14F-4D97-AF65-F5344CB8AC3E}">
        <p14:creationId xmlns:p14="http://schemas.microsoft.com/office/powerpoint/2010/main" val="1948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insect?</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6 legs</a:t>
            </a:r>
          </a:p>
          <a:p>
            <a:r>
              <a:rPr lang="en-US" sz="2400" dirty="0"/>
              <a:t>Exoskeleton</a:t>
            </a:r>
          </a:p>
        </p:txBody>
      </p:sp>
      <p:pic>
        <p:nvPicPr>
          <p:cNvPr id="6" name="Picture 5">
            <a:extLst>
              <a:ext uri="{FF2B5EF4-FFF2-40B4-BE49-F238E27FC236}">
                <a16:creationId xmlns:a16="http://schemas.microsoft.com/office/drawing/2014/main" id="{2181AC36-50D7-B244-9B61-3527A804C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2957" y="1531345"/>
            <a:ext cx="6263309" cy="4717055"/>
          </a:xfrm>
          <a:prstGeom prst="rect">
            <a:avLst/>
          </a:prstGeom>
        </p:spPr>
      </p:pic>
      <p:pic>
        <p:nvPicPr>
          <p:cNvPr id="1025" name="Picture 1" descr="Human body skeleton in different positions">
            <a:extLst>
              <a:ext uri="{FF2B5EF4-FFF2-40B4-BE49-F238E27FC236}">
                <a16:creationId xmlns:a16="http://schemas.microsoft.com/office/drawing/2014/main" id="{7B3F38B8-83F1-084A-9882-EEB8A2A6201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74251" y="609600"/>
            <a:ext cx="3396023" cy="5960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FC4316-33B7-1A44-B046-27072B2D39E2}"/>
              </a:ext>
            </a:extLst>
          </p:cNvPr>
          <p:cNvSpPr txBox="1"/>
          <p:nvPr/>
        </p:nvSpPr>
        <p:spPr>
          <a:xfrm>
            <a:off x="5274251" y="6492137"/>
            <a:ext cx="2076209" cy="307777"/>
          </a:xfrm>
          <a:prstGeom prst="rect">
            <a:avLst/>
          </a:prstGeom>
          <a:noFill/>
        </p:spPr>
        <p:txBody>
          <a:bodyPr wrap="none" rtlCol="0">
            <a:spAutoFit/>
          </a:bodyPr>
          <a:lstStyle/>
          <a:p>
            <a:r>
              <a:rPr lang="en-US" sz="1400" dirty="0"/>
              <a:t>Graphic by </a:t>
            </a:r>
            <a:r>
              <a:rPr lang="en-US" sz="1400" dirty="0" err="1"/>
              <a:t>freepik.com</a:t>
            </a:r>
            <a:endParaRPr lang="en-US" sz="1400" dirty="0"/>
          </a:p>
        </p:txBody>
      </p:sp>
    </p:spTree>
    <p:extLst>
      <p:ext uri="{BB962C8B-B14F-4D97-AF65-F5344CB8AC3E}">
        <p14:creationId xmlns:p14="http://schemas.microsoft.com/office/powerpoint/2010/main" val="6351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insect?</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6 legs</a:t>
            </a:r>
          </a:p>
          <a:p>
            <a:r>
              <a:rPr lang="en-US" sz="2400" dirty="0">
                <a:solidFill>
                  <a:schemeClr val="bg1">
                    <a:lumMod val="75000"/>
                  </a:schemeClr>
                </a:solidFill>
              </a:rPr>
              <a:t>Exoskeleton</a:t>
            </a:r>
          </a:p>
          <a:p>
            <a:r>
              <a:rPr lang="en-US" sz="2400" dirty="0"/>
              <a:t>3 body segments</a:t>
            </a:r>
          </a:p>
          <a:p>
            <a:pPr lvl="1"/>
            <a:r>
              <a:rPr lang="en-US" sz="2400" dirty="0"/>
              <a:t>Head</a:t>
            </a:r>
          </a:p>
          <a:p>
            <a:pPr lvl="1"/>
            <a:r>
              <a:rPr lang="en-US" sz="2400" dirty="0"/>
              <a:t>Thorax</a:t>
            </a:r>
          </a:p>
          <a:p>
            <a:pPr lvl="1"/>
            <a:r>
              <a:rPr lang="en-US" sz="2400" dirty="0"/>
              <a:t>Abdomen</a:t>
            </a: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32046" y="439104"/>
            <a:ext cx="5073506" cy="6033134"/>
          </a:xfrm>
          <a:prstGeom prst="rect">
            <a:avLst/>
          </a:prstGeom>
        </p:spPr>
      </p:pic>
      <p:cxnSp>
        <p:nvCxnSpPr>
          <p:cNvPr id="7" name="Straight Connector 6"/>
          <p:cNvCxnSpPr/>
          <p:nvPr/>
        </p:nvCxnSpPr>
        <p:spPr>
          <a:xfrm flipV="1">
            <a:off x="7261092" y="1415900"/>
            <a:ext cx="3506345" cy="1588"/>
          </a:xfrm>
          <a:prstGeom prst="line">
            <a:avLst/>
          </a:prstGeom>
          <a:ln w="38100"/>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flipV="1">
            <a:off x="7261094" y="2233362"/>
            <a:ext cx="3506345" cy="1588"/>
          </a:xfrm>
          <a:prstGeom prst="line">
            <a:avLst/>
          </a:prstGeom>
          <a:ln w="38100"/>
        </p:spPr>
        <p:style>
          <a:lnRef idx="2">
            <a:schemeClr val="dk1"/>
          </a:lnRef>
          <a:fillRef idx="0">
            <a:schemeClr val="dk1"/>
          </a:fillRef>
          <a:effectRef idx="1">
            <a:schemeClr val="dk1"/>
          </a:effectRef>
          <a:fontRef idx="minor">
            <a:schemeClr val="tx1"/>
          </a:fontRef>
        </p:style>
      </p:cxnSp>
      <p:sp>
        <p:nvSpPr>
          <p:cNvPr id="18" name="Rectangle 17"/>
          <p:cNvSpPr/>
          <p:nvPr/>
        </p:nvSpPr>
        <p:spPr>
          <a:xfrm>
            <a:off x="8709645" y="3349481"/>
            <a:ext cx="1128713" cy="1046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7261092" y="3894507"/>
            <a:ext cx="3506345" cy="1588"/>
          </a:xfrm>
          <a:prstGeom prst="line">
            <a:avLst/>
          </a:prstGeom>
          <a:ln w="38100"/>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flipV="1">
            <a:off x="7261091" y="6219030"/>
            <a:ext cx="3506345" cy="1588"/>
          </a:xfrm>
          <a:prstGeom prst="line">
            <a:avLst/>
          </a:prstGeom>
          <a:ln w="38100"/>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8672514" y="1576638"/>
            <a:ext cx="1545504" cy="461665"/>
          </a:xfrm>
          <a:prstGeom prst="rect">
            <a:avLst/>
          </a:prstGeom>
          <a:noFill/>
        </p:spPr>
        <p:txBody>
          <a:bodyPr wrap="square" rtlCol="0">
            <a:spAutoFit/>
          </a:bodyPr>
          <a:lstStyle/>
          <a:p>
            <a:r>
              <a:rPr lang="en-US" sz="2400" b="1" dirty="0"/>
              <a:t>Head</a:t>
            </a:r>
          </a:p>
        </p:txBody>
      </p:sp>
      <p:sp>
        <p:nvSpPr>
          <p:cNvPr id="16" name="TextBox 15"/>
          <p:cNvSpPr txBox="1"/>
          <p:nvPr/>
        </p:nvSpPr>
        <p:spPr>
          <a:xfrm>
            <a:off x="8674993" y="2833896"/>
            <a:ext cx="1545504" cy="461665"/>
          </a:xfrm>
          <a:prstGeom prst="rect">
            <a:avLst/>
          </a:prstGeom>
          <a:noFill/>
        </p:spPr>
        <p:txBody>
          <a:bodyPr wrap="square" rtlCol="0">
            <a:spAutoFit/>
          </a:bodyPr>
          <a:lstStyle/>
          <a:p>
            <a:r>
              <a:rPr lang="en-US" sz="2400" b="1" dirty="0"/>
              <a:t>Thorax</a:t>
            </a:r>
          </a:p>
        </p:txBody>
      </p:sp>
      <p:sp>
        <p:nvSpPr>
          <p:cNvPr id="17" name="TextBox 16"/>
          <p:cNvSpPr txBox="1"/>
          <p:nvPr/>
        </p:nvSpPr>
        <p:spPr>
          <a:xfrm>
            <a:off x="8672514" y="4826730"/>
            <a:ext cx="1545504" cy="461665"/>
          </a:xfrm>
          <a:prstGeom prst="rect">
            <a:avLst/>
          </a:prstGeom>
          <a:noFill/>
        </p:spPr>
        <p:txBody>
          <a:bodyPr wrap="square" rtlCol="0">
            <a:spAutoFit/>
          </a:bodyPr>
          <a:lstStyle/>
          <a:p>
            <a:r>
              <a:rPr lang="en-US" sz="2400" b="1"/>
              <a:t>Abdomen</a:t>
            </a:r>
            <a:endParaRPr lang="en-US" sz="2400" b="1" dirty="0"/>
          </a:p>
        </p:txBody>
      </p:sp>
      <p:sp>
        <p:nvSpPr>
          <p:cNvPr id="19" name="TextBox 18"/>
          <p:cNvSpPr txBox="1"/>
          <p:nvPr/>
        </p:nvSpPr>
        <p:spPr>
          <a:xfrm>
            <a:off x="5436395" y="6526158"/>
            <a:ext cx="6472238" cy="307777"/>
          </a:xfrm>
          <a:prstGeom prst="rect">
            <a:avLst/>
          </a:prstGeom>
          <a:noFill/>
        </p:spPr>
        <p:txBody>
          <a:bodyPr wrap="square" rtlCol="0">
            <a:spAutoFit/>
          </a:bodyPr>
          <a:lstStyle/>
          <a:p>
            <a:r>
              <a:rPr lang="en-US" sz="1400" dirty="0"/>
              <a:t>Photograph by Susan E. Ellis</a:t>
            </a:r>
          </a:p>
        </p:txBody>
      </p:sp>
    </p:spTree>
    <p:extLst>
      <p:ext uri="{BB962C8B-B14F-4D97-AF65-F5344CB8AC3E}">
        <p14:creationId xmlns:p14="http://schemas.microsoft.com/office/powerpoint/2010/main" val="986428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insect?</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6 legs</a:t>
            </a:r>
          </a:p>
          <a:p>
            <a:r>
              <a:rPr lang="en-US" sz="2400" dirty="0">
                <a:solidFill>
                  <a:schemeClr val="bg1">
                    <a:lumMod val="75000"/>
                  </a:schemeClr>
                </a:solidFill>
              </a:rPr>
              <a:t>Exoskeleton</a:t>
            </a:r>
          </a:p>
          <a:p>
            <a:r>
              <a:rPr lang="en-US" sz="2400" dirty="0"/>
              <a:t>3 body segments</a:t>
            </a:r>
          </a:p>
          <a:p>
            <a:pPr lvl="1"/>
            <a:r>
              <a:rPr lang="en-US" sz="2400" dirty="0"/>
              <a:t>Head</a:t>
            </a:r>
          </a:p>
          <a:p>
            <a:pPr lvl="1"/>
            <a:r>
              <a:rPr lang="en-US" sz="2400" dirty="0"/>
              <a:t>Thorax</a:t>
            </a:r>
          </a:p>
          <a:p>
            <a:pPr lvl="1"/>
            <a:r>
              <a:rPr lang="en-US" sz="2400" dirty="0"/>
              <a:t>Abdomen</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04192" y="2160589"/>
            <a:ext cx="6761451" cy="4110962"/>
          </a:xfrm>
          <a:prstGeom prst="rect">
            <a:avLst/>
          </a:prstGeom>
        </p:spPr>
      </p:pic>
      <p:cxnSp>
        <p:nvCxnSpPr>
          <p:cNvPr id="6" name="Straight Connector 5"/>
          <p:cNvCxnSpPr/>
          <p:nvPr/>
        </p:nvCxnSpPr>
        <p:spPr>
          <a:xfrm flipH="1" flipV="1">
            <a:off x="5400675" y="609600"/>
            <a:ext cx="1898" cy="3117700"/>
          </a:xfrm>
          <a:prstGeom prst="line">
            <a:avLst/>
          </a:prstGeom>
          <a:ln w="38100"/>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flipH="1" flipV="1">
            <a:off x="7200900" y="609600"/>
            <a:ext cx="0" cy="2606525"/>
          </a:xfrm>
          <a:prstGeom prst="line">
            <a:avLst/>
          </a:prstGeom>
          <a:ln w="38100"/>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flipV="1">
            <a:off x="8643938" y="609600"/>
            <a:ext cx="0" cy="2025140"/>
          </a:xfrm>
          <a:prstGeom prst="line">
            <a:avLst/>
          </a:prstGeom>
          <a:ln w="38100"/>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flipH="1" flipV="1">
            <a:off x="9729788" y="609600"/>
            <a:ext cx="0" cy="2190240"/>
          </a:xfrm>
          <a:prstGeom prst="line">
            <a:avLst/>
          </a:prstGeom>
          <a:ln w="38100"/>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8765048" y="1160505"/>
            <a:ext cx="1545504" cy="461665"/>
          </a:xfrm>
          <a:prstGeom prst="rect">
            <a:avLst/>
          </a:prstGeom>
          <a:noFill/>
        </p:spPr>
        <p:txBody>
          <a:bodyPr wrap="square" rtlCol="0">
            <a:spAutoFit/>
          </a:bodyPr>
          <a:lstStyle/>
          <a:p>
            <a:r>
              <a:rPr lang="en-US" sz="2400" b="1" dirty="0"/>
              <a:t>Head</a:t>
            </a:r>
          </a:p>
        </p:txBody>
      </p:sp>
      <p:sp>
        <p:nvSpPr>
          <p:cNvPr id="21" name="TextBox 20"/>
          <p:cNvSpPr txBox="1"/>
          <p:nvPr/>
        </p:nvSpPr>
        <p:spPr>
          <a:xfrm>
            <a:off x="7350586" y="1160505"/>
            <a:ext cx="1545504" cy="461665"/>
          </a:xfrm>
          <a:prstGeom prst="rect">
            <a:avLst/>
          </a:prstGeom>
          <a:noFill/>
        </p:spPr>
        <p:txBody>
          <a:bodyPr wrap="square" rtlCol="0">
            <a:spAutoFit/>
          </a:bodyPr>
          <a:lstStyle/>
          <a:p>
            <a:r>
              <a:rPr lang="en-US" sz="2400" b="1" dirty="0"/>
              <a:t>Thorax</a:t>
            </a:r>
          </a:p>
        </p:txBody>
      </p:sp>
      <p:sp>
        <p:nvSpPr>
          <p:cNvPr id="22" name="TextBox 21"/>
          <p:cNvSpPr txBox="1"/>
          <p:nvPr/>
        </p:nvSpPr>
        <p:spPr>
          <a:xfrm>
            <a:off x="5577189" y="1160505"/>
            <a:ext cx="1545504" cy="461665"/>
          </a:xfrm>
          <a:prstGeom prst="rect">
            <a:avLst/>
          </a:prstGeom>
          <a:noFill/>
        </p:spPr>
        <p:txBody>
          <a:bodyPr wrap="square" rtlCol="0">
            <a:spAutoFit/>
          </a:bodyPr>
          <a:lstStyle/>
          <a:p>
            <a:r>
              <a:rPr lang="en-US" sz="2400" b="1"/>
              <a:t>Abdomen</a:t>
            </a:r>
            <a:endParaRPr lang="en-US" sz="2400" b="1" dirty="0"/>
          </a:p>
        </p:txBody>
      </p:sp>
      <p:sp>
        <p:nvSpPr>
          <p:cNvPr id="23" name="TextBox 22"/>
          <p:cNvSpPr txBox="1"/>
          <p:nvPr/>
        </p:nvSpPr>
        <p:spPr>
          <a:xfrm>
            <a:off x="4493420" y="6347851"/>
            <a:ext cx="6472238" cy="307777"/>
          </a:xfrm>
          <a:prstGeom prst="rect">
            <a:avLst/>
          </a:prstGeom>
          <a:noFill/>
        </p:spPr>
        <p:txBody>
          <a:bodyPr wrap="square" rtlCol="0" anchor="t">
            <a:spAutoFit/>
          </a:bodyPr>
          <a:lstStyle/>
          <a:p>
            <a:r>
              <a:rPr lang="en-US" sz="1400" dirty="0"/>
              <a:t>Photograph by Lynette Schimming</a:t>
            </a:r>
            <a:r>
              <a:rPr lang="en-US" sz="1400" dirty="0">
                <a:solidFill>
                  <a:srgbClr val="000000"/>
                </a:solidFill>
                <a:latin typeface="Trebuchet MS"/>
              </a:rPr>
              <a:t>, UF/IFAS Entomology Database</a:t>
            </a:r>
            <a:endParaRPr lang="en-US" sz="1400" dirty="0">
              <a:latin typeface="Trebuchet MS"/>
            </a:endParaRPr>
          </a:p>
        </p:txBody>
      </p:sp>
    </p:spTree>
    <p:extLst>
      <p:ext uri="{BB962C8B-B14F-4D97-AF65-F5344CB8AC3E}">
        <p14:creationId xmlns:p14="http://schemas.microsoft.com/office/powerpoint/2010/main" val="107211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mosquitoes?</a:t>
            </a:r>
          </a:p>
        </p:txBody>
      </p:sp>
      <p:sp>
        <p:nvSpPr>
          <p:cNvPr id="3" name="Content Placeholder 2"/>
          <p:cNvSpPr>
            <a:spLocks noGrp="1"/>
          </p:cNvSpPr>
          <p:nvPr>
            <p:ph idx="1"/>
          </p:nvPr>
        </p:nvSpPr>
        <p:spPr/>
        <p:txBody>
          <a:bodyPr>
            <a:normAutofit/>
          </a:bodyPr>
          <a:lstStyle/>
          <a:p>
            <a:r>
              <a:rPr lang="en-US" sz="2400" dirty="0"/>
              <a:t>2 wings</a:t>
            </a:r>
          </a:p>
          <a:p>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9966" y="420688"/>
            <a:ext cx="3810000" cy="5816600"/>
          </a:xfrm>
          <a:prstGeom prst="rect">
            <a:avLst/>
          </a:prstGeom>
        </p:spPr>
      </p:pic>
      <p:cxnSp>
        <p:nvCxnSpPr>
          <p:cNvPr id="6" name="Straight Arrow Connector 5"/>
          <p:cNvCxnSpPr/>
          <p:nvPr/>
        </p:nvCxnSpPr>
        <p:spPr>
          <a:xfrm>
            <a:off x="6046566" y="1631600"/>
            <a:ext cx="1158174" cy="8277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552630" y="1852041"/>
            <a:ext cx="907970" cy="6170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74238" y="6198670"/>
            <a:ext cx="5115720" cy="523220"/>
          </a:xfrm>
          <a:prstGeom prst="rect">
            <a:avLst/>
          </a:prstGeom>
        </p:spPr>
        <p:txBody>
          <a:bodyPr wrap="square">
            <a:spAutoFit/>
          </a:bodyPr>
          <a:lstStyle/>
          <a:p>
            <a:r>
              <a:rPr lang="en-US" sz="1400" dirty="0">
                <a:solidFill>
                  <a:srgbClr val="000000"/>
                </a:solidFill>
                <a:latin typeface="+mj-lt"/>
              </a:rPr>
              <a:t>Drawing by Carpenter and </a:t>
            </a:r>
            <a:r>
              <a:rPr lang="en-US" sz="1400" dirty="0" err="1">
                <a:solidFill>
                  <a:srgbClr val="000000"/>
                </a:solidFill>
                <a:latin typeface="+mj-lt"/>
              </a:rPr>
              <a:t>LaCasse</a:t>
            </a:r>
            <a:r>
              <a:rPr lang="en-US" sz="1400" dirty="0">
                <a:solidFill>
                  <a:srgbClr val="000000"/>
                </a:solidFill>
                <a:latin typeface="+mj-lt"/>
              </a:rPr>
              <a:t>, 1955 edition of Mosquitoes of North America.</a:t>
            </a:r>
          </a:p>
        </p:txBody>
      </p:sp>
    </p:spTree>
    <p:extLst>
      <p:ext uri="{BB962C8B-B14F-4D97-AF65-F5344CB8AC3E}">
        <p14:creationId xmlns:p14="http://schemas.microsoft.com/office/powerpoint/2010/main" val="61799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mosquitoes?</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2 wings</a:t>
            </a:r>
          </a:p>
          <a:p>
            <a:r>
              <a:rPr lang="en-US" sz="2400" dirty="0"/>
              <a:t>Mouthpart = proboscis</a:t>
            </a:r>
          </a:p>
          <a:p>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48319" y="609600"/>
            <a:ext cx="3810000" cy="5816600"/>
          </a:xfrm>
          <a:prstGeom prst="rect">
            <a:avLst/>
          </a:prstGeom>
        </p:spPr>
      </p:pic>
      <p:cxnSp>
        <p:nvCxnSpPr>
          <p:cNvPr id="6" name="Straight Arrow Connector 5"/>
          <p:cNvCxnSpPr/>
          <p:nvPr/>
        </p:nvCxnSpPr>
        <p:spPr>
          <a:xfrm flipV="1">
            <a:off x="4317167" y="1628775"/>
            <a:ext cx="4436152" cy="12043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74238" y="6198670"/>
            <a:ext cx="5115720" cy="523220"/>
          </a:xfrm>
          <a:prstGeom prst="rect">
            <a:avLst/>
          </a:prstGeom>
        </p:spPr>
        <p:txBody>
          <a:bodyPr wrap="square">
            <a:spAutoFit/>
          </a:bodyPr>
          <a:lstStyle/>
          <a:p>
            <a:r>
              <a:rPr lang="en-US" sz="1400" dirty="0">
                <a:solidFill>
                  <a:srgbClr val="000000"/>
                </a:solidFill>
                <a:latin typeface="+mj-lt"/>
              </a:rPr>
              <a:t>Drawing by Carpenter and </a:t>
            </a:r>
            <a:r>
              <a:rPr lang="en-US" sz="1400" dirty="0" err="1">
                <a:solidFill>
                  <a:srgbClr val="000000"/>
                </a:solidFill>
                <a:latin typeface="+mj-lt"/>
              </a:rPr>
              <a:t>LaCasse</a:t>
            </a:r>
            <a:r>
              <a:rPr lang="en-US" sz="1400" dirty="0">
                <a:solidFill>
                  <a:srgbClr val="000000"/>
                </a:solidFill>
                <a:latin typeface="+mj-lt"/>
              </a:rPr>
              <a:t>, 1955 edition of Mosquitoes of North America.</a:t>
            </a:r>
          </a:p>
        </p:txBody>
      </p:sp>
    </p:spTree>
    <p:extLst>
      <p:ext uri="{BB962C8B-B14F-4D97-AF65-F5344CB8AC3E}">
        <p14:creationId xmlns:p14="http://schemas.microsoft.com/office/powerpoint/2010/main" val="559045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321" y="366328"/>
            <a:ext cx="10515600" cy="1325563"/>
          </a:xfrm>
        </p:spPr>
        <p:txBody>
          <a:bodyPr/>
          <a:lstStyle/>
          <a:p>
            <a:r>
              <a:rPr lang="en-US" dirty="0"/>
              <a:t>What about mosquitoes?</a:t>
            </a:r>
          </a:p>
        </p:txBody>
      </p:sp>
      <p:sp>
        <p:nvSpPr>
          <p:cNvPr id="3" name="Content Placeholder 2"/>
          <p:cNvSpPr>
            <a:spLocks noGrp="1"/>
          </p:cNvSpPr>
          <p:nvPr>
            <p:ph idx="1"/>
          </p:nvPr>
        </p:nvSpPr>
        <p:spPr/>
        <p:txBody>
          <a:bodyPr>
            <a:normAutofit/>
          </a:bodyPr>
          <a:lstStyle/>
          <a:p>
            <a:r>
              <a:rPr lang="en-US" sz="2400" dirty="0">
                <a:solidFill>
                  <a:schemeClr val="bg1">
                    <a:lumMod val="75000"/>
                  </a:schemeClr>
                </a:solidFill>
              </a:rPr>
              <a:t>2 wings</a:t>
            </a:r>
          </a:p>
          <a:p>
            <a:r>
              <a:rPr lang="en-US" sz="2400" dirty="0">
                <a:solidFill>
                  <a:schemeClr val="bg1">
                    <a:lumMod val="75000"/>
                  </a:schemeClr>
                </a:solidFill>
              </a:rPr>
              <a:t>Mouthpart = proboscis</a:t>
            </a:r>
          </a:p>
          <a:p>
            <a:r>
              <a:rPr lang="en-US" sz="2400" dirty="0"/>
              <a:t>Lay eggs on or near water</a:t>
            </a:r>
          </a:p>
          <a:p>
            <a:endParaRPr lang="en-US" sz="24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8429" y="390569"/>
            <a:ext cx="4619492" cy="3079661"/>
          </a:xfrm>
          <a:prstGeom prst="rect">
            <a:avLst/>
          </a:prstGeom>
        </p:spPr>
      </p:pic>
      <p:sp>
        <p:nvSpPr>
          <p:cNvPr id="9" name="Rectangle 8"/>
          <p:cNvSpPr/>
          <p:nvPr/>
        </p:nvSpPr>
        <p:spPr>
          <a:xfrm>
            <a:off x="9472714" y="6443682"/>
            <a:ext cx="5115720" cy="307777"/>
          </a:xfrm>
          <a:prstGeom prst="rect">
            <a:avLst/>
          </a:prstGeom>
        </p:spPr>
        <p:txBody>
          <a:bodyPr wrap="square">
            <a:spAutoFit/>
          </a:bodyPr>
          <a:lstStyle/>
          <a:p>
            <a:r>
              <a:rPr lang="en-US" sz="1400" dirty="0">
                <a:solidFill>
                  <a:srgbClr val="000000"/>
                </a:solidFill>
                <a:latin typeface="+mj-lt"/>
              </a:rPr>
              <a:t>UF/IFAS File Photos </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9570" y="3737697"/>
            <a:ext cx="3401635" cy="27181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322" y="3737697"/>
            <a:ext cx="4076784" cy="2718129"/>
          </a:xfrm>
          <a:prstGeom prst="rect">
            <a:avLst/>
          </a:prstGeom>
        </p:spPr>
      </p:pic>
    </p:spTree>
    <p:extLst>
      <p:ext uri="{BB962C8B-B14F-4D97-AF65-F5344CB8AC3E}">
        <p14:creationId xmlns:p14="http://schemas.microsoft.com/office/powerpoint/2010/main" val="285126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13405</TotalTime>
  <Words>968</Words>
  <Application>Microsoft Macintosh PowerPoint</Application>
  <PresentationFormat>Widescreen</PresentationFormat>
  <Paragraphs>224</Paragraphs>
  <Slides>29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Trebuchet MS</vt:lpstr>
      <vt:lpstr>Office Theme</vt:lpstr>
      <vt:lpstr>What do you see?</vt:lpstr>
      <vt:lpstr>Mosquitoes</vt:lpstr>
      <vt:lpstr>What is an insect?</vt:lpstr>
      <vt:lpstr>What is an insect?</vt:lpstr>
      <vt:lpstr>What is an insect?</vt:lpstr>
      <vt:lpstr>What is an insect?</vt:lpstr>
      <vt:lpstr>What about mosquitoes?</vt:lpstr>
      <vt:lpstr>What about mosquitoes?</vt:lpstr>
      <vt:lpstr>What about mosquitoes?</vt:lpstr>
      <vt:lpstr>What about mosquitoes?</vt:lpstr>
      <vt:lpstr>What about mosquitoes?</vt:lpstr>
      <vt:lpstr>What about mosquitoes?</vt:lpstr>
      <vt:lpstr>Major Insect Life Cycles</vt:lpstr>
      <vt:lpstr>Hemimetabolous (Incomplete) life cycle</vt:lpstr>
      <vt:lpstr>Holometabolous (Complete) Life Cycle</vt:lpstr>
      <vt:lpstr>Holometabolous (Complete) Life Cycle</vt:lpstr>
      <vt:lpstr>Review of Life Cycles</vt:lpstr>
      <vt:lpstr>Review of Life Cycles</vt:lpstr>
      <vt:lpstr>Mosquito Egg</vt:lpstr>
      <vt:lpstr>Mosquito Larvae</vt:lpstr>
      <vt:lpstr>Mosquito Pupae</vt:lpstr>
      <vt:lpstr>Mosquito Adult</vt:lpstr>
      <vt:lpstr>Container mosquitoes</vt:lpstr>
      <vt:lpstr>Container mosquitoes</vt:lpstr>
      <vt:lpstr>Container mosquitoes</vt:lpstr>
      <vt:lpstr>Container mosquitoes</vt:lpstr>
      <vt:lpstr>Why are container mosquitoes important?</vt:lpstr>
      <vt:lpstr>Activity</vt:lpstr>
      <vt:lpstr>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Parker,Casey</dc:creator>
  <cp:lastModifiedBy>Parker,Casey</cp:lastModifiedBy>
  <cp:revision>97</cp:revision>
  <dcterms:created xsi:type="dcterms:W3CDTF">2017-10-08T16:12:08Z</dcterms:created>
  <dcterms:modified xsi:type="dcterms:W3CDTF">2019-04-09T14:22:34Z</dcterms:modified>
</cp:coreProperties>
</file>